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96" r:id="rId5"/>
    <p:sldId id="2540" r:id="rId6"/>
    <p:sldId id="2565" r:id="rId7"/>
    <p:sldId id="2567" r:id="rId8"/>
    <p:sldId id="2597" r:id="rId9"/>
    <p:sldId id="2600" r:id="rId10"/>
    <p:sldId id="2601" r:id="rId11"/>
    <p:sldId id="2602" r:id="rId12"/>
    <p:sldId id="2603" r:id="rId13"/>
    <p:sldId id="2604" r:id="rId14"/>
    <p:sldId id="2555" r:id="rId15"/>
    <p:sldId id="2629" r:id="rId16"/>
    <p:sldId id="2628" r:id="rId17"/>
    <p:sldId id="2622" r:id="rId18"/>
    <p:sldId id="2623" r:id="rId19"/>
    <p:sldId id="2624" r:id="rId20"/>
    <p:sldId id="2627" r:id="rId21"/>
    <p:sldId id="2598" r:id="rId22"/>
    <p:sldId id="2605" r:id="rId23"/>
    <p:sldId id="2606" r:id="rId24"/>
    <p:sldId id="2607" r:id="rId25"/>
    <p:sldId id="2608" r:id="rId26"/>
    <p:sldId id="2609" r:id="rId27"/>
    <p:sldId id="2610" r:id="rId28"/>
    <p:sldId id="2611" r:id="rId29"/>
    <p:sldId id="2612" r:id="rId30"/>
    <p:sldId id="2632" r:id="rId31"/>
    <p:sldId id="263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7D25F-9F1D-4381-90B3-096133F6B4DB}" v="52" dt="2022-12-09T00:39:05.207"/>
    <p1510:client id="{EF735000-74F2-4078-BD1E-1C72F6D92EAF}" v="20" dt="2022-12-09T03:46:16.84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82" d="100"/>
          <a:sy n="82" d="100"/>
        </p:scale>
        <p:origin x="720" y="7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san Elhefny" userId="1a0f3746-9f3a-4545-aeb9-8c386b763ef6" providerId="ADAL" clId="{EF735000-74F2-4078-BD1E-1C72F6D92EAF}"/>
    <pc:docChg chg="custSel addSld delSld modSld">
      <pc:chgData name="Hassan Elhefny" userId="1a0f3746-9f3a-4545-aeb9-8c386b763ef6" providerId="ADAL" clId="{EF735000-74F2-4078-BD1E-1C72F6D92EAF}" dt="2022-12-09T04:53:32.332" v="442" actId="20577"/>
      <pc:docMkLst>
        <pc:docMk/>
      </pc:docMkLst>
      <pc:sldChg chg="addSp delSp modSp mod">
        <pc:chgData name="Hassan Elhefny" userId="1a0f3746-9f3a-4545-aeb9-8c386b763ef6" providerId="ADAL" clId="{EF735000-74F2-4078-BD1E-1C72F6D92EAF}" dt="2022-12-09T03:48:12.690" v="427" actId="478"/>
        <pc:sldMkLst>
          <pc:docMk/>
          <pc:sldMk cId="429917605" sldId="2565"/>
        </pc:sldMkLst>
        <pc:spChg chg="add del mod">
          <ac:chgData name="Hassan Elhefny" userId="1a0f3746-9f3a-4545-aeb9-8c386b763ef6" providerId="ADAL" clId="{EF735000-74F2-4078-BD1E-1C72F6D92EAF}" dt="2022-12-09T03:48:08.855" v="425" actId="478"/>
          <ac:spMkLst>
            <pc:docMk/>
            <pc:sldMk cId="429917605" sldId="2565"/>
            <ac:spMk id="3" creationId="{F6FF08EE-97D1-C97D-C626-12E26F1A3D06}"/>
          </ac:spMkLst>
        </pc:spChg>
        <pc:spChg chg="add del mod">
          <ac:chgData name="Hassan Elhefny" userId="1a0f3746-9f3a-4545-aeb9-8c386b763ef6" providerId="ADAL" clId="{EF735000-74F2-4078-BD1E-1C72F6D92EAF}" dt="2022-12-09T03:48:12.690" v="427" actId="478"/>
          <ac:spMkLst>
            <pc:docMk/>
            <pc:sldMk cId="429917605" sldId="2565"/>
            <ac:spMk id="5" creationId="{9A17E257-96D9-1468-D6E7-73F6D4955AAC}"/>
          </ac:spMkLst>
        </pc:spChg>
        <pc:picChg chg="del mod">
          <ac:chgData name="Hassan Elhefny" userId="1a0f3746-9f3a-4545-aeb9-8c386b763ef6" providerId="ADAL" clId="{EF735000-74F2-4078-BD1E-1C72F6D92EAF}" dt="2022-12-09T03:48:07.266" v="423" actId="478"/>
          <ac:picMkLst>
            <pc:docMk/>
            <pc:sldMk cId="429917605" sldId="2565"/>
            <ac:picMk id="7" creationId="{00000000-0000-0000-0000-000000000000}"/>
          </ac:picMkLst>
        </pc:picChg>
        <pc:picChg chg="del">
          <ac:chgData name="Hassan Elhefny" userId="1a0f3746-9f3a-4545-aeb9-8c386b763ef6" providerId="ADAL" clId="{EF735000-74F2-4078-BD1E-1C72F6D92EAF}" dt="2022-12-09T03:48:10.872" v="426" actId="478"/>
          <ac:picMkLst>
            <pc:docMk/>
            <pc:sldMk cId="429917605" sldId="2565"/>
            <ac:picMk id="9" creationId="{00000000-0000-0000-0000-000000000000}"/>
          </ac:picMkLst>
        </pc:picChg>
      </pc:sldChg>
      <pc:sldChg chg="modSp mod">
        <pc:chgData name="Hassan Elhefny" userId="1a0f3746-9f3a-4545-aeb9-8c386b763ef6" providerId="ADAL" clId="{EF735000-74F2-4078-BD1E-1C72F6D92EAF}" dt="2022-12-09T03:52:55.592" v="441" actId="20577"/>
        <pc:sldMkLst>
          <pc:docMk/>
          <pc:sldMk cId="4185921041" sldId="2597"/>
        </pc:sldMkLst>
        <pc:spChg chg="mod">
          <ac:chgData name="Hassan Elhefny" userId="1a0f3746-9f3a-4545-aeb9-8c386b763ef6" providerId="ADAL" clId="{EF735000-74F2-4078-BD1E-1C72F6D92EAF}" dt="2022-12-09T03:52:55.592" v="441" actId="20577"/>
          <ac:spMkLst>
            <pc:docMk/>
            <pc:sldMk cId="4185921041" sldId="2597"/>
            <ac:spMk id="4" creationId="{88E24048-C904-C03B-6734-D51C3ABFBFC8}"/>
          </ac:spMkLst>
        </pc:spChg>
      </pc:sldChg>
      <pc:sldChg chg="modSp mod">
        <pc:chgData name="Hassan Elhefny" userId="1a0f3746-9f3a-4545-aeb9-8c386b763ef6" providerId="ADAL" clId="{EF735000-74F2-4078-BD1E-1C72F6D92EAF}" dt="2022-12-09T04:53:32.332" v="442" actId="20577"/>
        <pc:sldMkLst>
          <pc:docMk/>
          <pc:sldMk cId="2945071218" sldId="2612"/>
        </pc:sldMkLst>
        <pc:spChg chg="mod">
          <ac:chgData name="Hassan Elhefny" userId="1a0f3746-9f3a-4545-aeb9-8c386b763ef6" providerId="ADAL" clId="{EF735000-74F2-4078-BD1E-1C72F6D92EAF}" dt="2022-12-09T04:53:32.332" v="442" actId="20577"/>
          <ac:spMkLst>
            <pc:docMk/>
            <pc:sldMk cId="2945071218" sldId="2612"/>
            <ac:spMk id="7" creationId="{22C75F7C-4FDA-BE9C-F6B1-00BBA47E00DF}"/>
          </ac:spMkLst>
        </pc:spChg>
      </pc:sldChg>
      <pc:sldChg chg="modTransition">
        <pc:chgData name="Hassan Elhefny" userId="1a0f3746-9f3a-4545-aeb9-8c386b763ef6" providerId="ADAL" clId="{EF735000-74F2-4078-BD1E-1C72F6D92EAF}" dt="2022-12-09T03:05:31.339" v="362"/>
        <pc:sldMkLst>
          <pc:docMk/>
          <pc:sldMk cId="1832170298" sldId="2613"/>
        </pc:sldMkLst>
      </pc:sldChg>
      <pc:sldChg chg="modTransition">
        <pc:chgData name="Hassan Elhefny" userId="1a0f3746-9f3a-4545-aeb9-8c386b763ef6" providerId="ADAL" clId="{EF735000-74F2-4078-BD1E-1C72F6D92EAF}" dt="2022-12-09T03:05:29.296" v="361"/>
        <pc:sldMkLst>
          <pc:docMk/>
          <pc:sldMk cId="3115643459" sldId="2614"/>
        </pc:sldMkLst>
      </pc:sldChg>
      <pc:sldChg chg="modTransition">
        <pc:chgData name="Hassan Elhefny" userId="1a0f3746-9f3a-4545-aeb9-8c386b763ef6" providerId="ADAL" clId="{EF735000-74F2-4078-BD1E-1C72F6D92EAF}" dt="2022-12-09T03:05:24.363" v="360"/>
        <pc:sldMkLst>
          <pc:docMk/>
          <pc:sldMk cId="3485863217" sldId="2615"/>
        </pc:sldMkLst>
      </pc:sldChg>
      <pc:sldChg chg="modTransition">
        <pc:chgData name="Hassan Elhefny" userId="1a0f3746-9f3a-4545-aeb9-8c386b763ef6" providerId="ADAL" clId="{EF735000-74F2-4078-BD1E-1C72F6D92EAF}" dt="2022-12-09T03:05:20.433" v="359"/>
        <pc:sldMkLst>
          <pc:docMk/>
          <pc:sldMk cId="1066216849" sldId="2616"/>
        </pc:sldMkLst>
      </pc:sldChg>
      <pc:sldChg chg="modTransition">
        <pc:chgData name="Hassan Elhefny" userId="1a0f3746-9f3a-4545-aeb9-8c386b763ef6" providerId="ADAL" clId="{EF735000-74F2-4078-BD1E-1C72F6D92EAF}" dt="2022-12-09T03:05:41.276" v="363"/>
        <pc:sldMkLst>
          <pc:docMk/>
          <pc:sldMk cId="2264682940" sldId="2617"/>
        </pc:sldMkLst>
      </pc:sldChg>
      <pc:sldChg chg="modTransition">
        <pc:chgData name="Hassan Elhefny" userId="1a0f3746-9f3a-4545-aeb9-8c386b763ef6" providerId="ADAL" clId="{EF735000-74F2-4078-BD1E-1C72F6D92EAF}" dt="2022-12-09T02:51:46.178" v="2"/>
        <pc:sldMkLst>
          <pc:docMk/>
          <pc:sldMk cId="3639010127" sldId="2622"/>
        </pc:sldMkLst>
      </pc:sldChg>
      <pc:sldChg chg="modTransition">
        <pc:chgData name="Hassan Elhefny" userId="1a0f3746-9f3a-4545-aeb9-8c386b763ef6" providerId="ADAL" clId="{EF735000-74F2-4078-BD1E-1C72F6D92EAF}" dt="2022-12-09T02:51:52.158" v="3"/>
        <pc:sldMkLst>
          <pc:docMk/>
          <pc:sldMk cId="2864858335" sldId="2623"/>
        </pc:sldMkLst>
      </pc:sldChg>
      <pc:sldChg chg="modTransition">
        <pc:chgData name="Hassan Elhefny" userId="1a0f3746-9f3a-4545-aeb9-8c386b763ef6" providerId="ADAL" clId="{EF735000-74F2-4078-BD1E-1C72F6D92EAF}" dt="2022-12-09T02:51:56.664" v="4"/>
        <pc:sldMkLst>
          <pc:docMk/>
          <pc:sldMk cId="2465065648" sldId="2624"/>
        </pc:sldMkLst>
      </pc:sldChg>
      <pc:sldChg chg="modTransition">
        <pc:chgData name="Hassan Elhefny" userId="1a0f3746-9f3a-4545-aeb9-8c386b763ef6" providerId="ADAL" clId="{EF735000-74F2-4078-BD1E-1C72F6D92EAF}" dt="2022-12-09T02:52:00.829" v="5"/>
        <pc:sldMkLst>
          <pc:docMk/>
          <pc:sldMk cId="2403442807" sldId="2627"/>
        </pc:sldMkLst>
      </pc:sldChg>
      <pc:sldChg chg="modTransition">
        <pc:chgData name="Hassan Elhefny" userId="1a0f3746-9f3a-4545-aeb9-8c386b763ef6" providerId="ADAL" clId="{EF735000-74F2-4078-BD1E-1C72F6D92EAF}" dt="2022-12-09T02:51:40.825" v="1"/>
        <pc:sldMkLst>
          <pc:docMk/>
          <pc:sldMk cId="3317958123" sldId="2628"/>
        </pc:sldMkLst>
      </pc:sldChg>
      <pc:sldChg chg="modTransition">
        <pc:chgData name="Hassan Elhefny" userId="1a0f3746-9f3a-4545-aeb9-8c386b763ef6" providerId="ADAL" clId="{EF735000-74F2-4078-BD1E-1C72F6D92EAF}" dt="2022-12-09T02:51:34.582" v="0"/>
        <pc:sldMkLst>
          <pc:docMk/>
          <pc:sldMk cId="118998213" sldId="2629"/>
        </pc:sldMkLst>
      </pc:sldChg>
      <pc:sldChg chg="addSp modSp new mod modTransition">
        <pc:chgData name="Hassan Elhefny" userId="1a0f3746-9f3a-4545-aeb9-8c386b763ef6" providerId="ADAL" clId="{EF735000-74F2-4078-BD1E-1C72F6D92EAF}" dt="2022-12-09T03:04:58.993" v="358"/>
        <pc:sldMkLst>
          <pc:docMk/>
          <pc:sldMk cId="371904568" sldId="2630"/>
        </pc:sldMkLst>
        <pc:spChg chg="add mod">
          <ac:chgData name="Hassan Elhefny" userId="1a0f3746-9f3a-4545-aeb9-8c386b763ef6" providerId="ADAL" clId="{EF735000-74F2-4078-BD1E-1C72F6D92EAF}" dt="2022-12-09T02:55:26.846" v="25" actId="1076"/>
          <ac:spMkLst>
            <pc:docMk/>
            <pc:sldMk cId="371904568" sldId="2630"/>
            <ac:spMk id="2" creationId="{4194415F-E6B4-5CAB-3740-83E4D9622524}"/>
          </ac:spMkLst>
        </pc:spChg>
      </pc:sldChg>
      <pc:sldChg chg="del">
        <pc:chgData name="Hassan Elhefny" userId="1a0f3746-9f3a-4545-aeb9-8c386b763ef6" providerId="ADAL" clId="{EF735000-74F2-4078-BD1E-1C72F6D92EAF}" dt="2022-12-09T02:52:26.898" v="6" actId="47"/>
        <pc:sldMkLst>
          <pc:docMk/>
          <pc:sldMk cId="375371366" sldId="2630"/>
        </pc:sldMkLst>
      </pc:sldChg>
      <pc:sldChg chg="new del">
        <pc:chgData name="Hassan Elhefny" userId="1a0f3746-9f3a-4545-aeb9-8c386b763ef6" providerId="ADAL" clId="{EF735000-74F2-4078-BD1E-1C72F6D92EAF}" dt="2022-12-09T02:57:25.881" v="28" actId="47"/>
        <pc:sldMkLst>
          <pc:docMk/>
          <pc:sldMk cId="3995871596" sldId="2631"/>
        </pc:sldMkLst>
      </pc:sldChg>
      <pc:sldChg chg="addSp delSp modSp add mod">
        <pc:chgData name="Hassan Elhefny" userId="1a0f3746-9f3a-4545-aeb9-8c386b763ef6" providerId="ADAL" clId="{EF735000-74F2-4078-BD1E-1C72F6D92EAF}" dt="2022-12-09T03:03:59.315" v="357" actId="20577"/>
        <pc:sldMkLst>
          <pc:docMk/>
          <pc:sldMk cId="135202926" sldId="2632"/>
        </pc:sldMkLst>
        <pc:spChg chg="add del mod">
          <ac:chgData name="Hassan Elhefny" userId="1a0f3746-9f3a-4545-aeb9-8c386b763ef6" providerId="ADAL" clId="{EF735000-74F2-4078-BD1E-1C72F6D92EAF}" dt="2022-12-09T02:57:31.585" v="32" actId="478"/>
          <ac:spMkLst>
            <pc:docMk/>
            <pc:sldMk cId="135202926" sldId="2632"/>
            <ac:spMk id="3" creationId="{D56D4A4A-FCAA-7953-BFD1-38D2E682565D}"/>
          </ac:spMkLst>
        </pc:spChg>
        <pc:spChg chg="add del mod">
          <ac:chgData name="Hassan Elhefny" userId="1a0f3746-9f3a-4545-aeb9-8c386b763ef6" providerId="ADAL" clId="{EF735000-74F2-4078-BD1E-1C72F6D92EAF}" dt="2022-12-09T02:57:36.629" v="34" actId="478"/>
          <ac:spMkLst>
            <pc:docMk/>
            <pc:sldMk cId="135202926" sldId="2632"/>
            <ac:spMk id="5" creationId="{6C196304-2AA8-D6BE-18DB-0ABFDFB1AB10}"/>
          </ac:spMkLst>
        </pc:spChg>
        <pc:spChg chg="mod">
          <ac:chgData name="Hassan Elhefny" userId="1a0f3746-9f3a-4545-aeb9-8c386b763ef6" providerId="ADAL" clId="{EF735000-74F2-4078-BD1E-1C72F6D92EAF}" dt="2022-12-09T02:57:46.186" v="41" actId="20577"/>
          <ac:spMkLst>
            <pc:docMk/>
            <pc:sldMk cId="135202926" sldId="2632"/>
            <ac:spMk id="8" creationId="{3BE52921-898C-4569-9D8A-F1C5E0ABE804}"/>
          </ac:spMkLst>
        </pc:spChg>
        <pc:spChg chg="mod">
          <ac:chgData name="Hassan Elhefny" userId="1a0f3746-9f3a-4545-aeb9-8c386b763ef6" providerId="ADAL" clId="{EF735000-74F2-4078-BD1E-1C72F6D92EAF}" dt="2022-12-09T03:03:59.315" v="357" actId="20577"/>
          <ac:spMkLst>
            <pc:docMk/>
            <pc:sldMk cId="135202926" sldId="2632"/>
            <ac:spMk id="10" creationId="{577946A2-8DCE-4047-9CAE-38128B4BAF3B}"/>
          </ac:spMkLst>
        </pc:spChg>
        <pc:picChg chg="del mod">
          <ac:chgData name="Hassan Elhefny" userId="1a0f3746-9f3a-4545-aeb9-8c386b763ef6" providerId="ADAL" clId="{EF735000-74F2-4078-BD1E-1C72F6D92EAF}" dt="2022-12-09T02:57:29.156" v="30" actId="478"/>
          <ac:picMkLst>
            <pc:docMk/>
            <pc:sldMk cId="135202926" sldId="2632"/>
            <ac:picMk id="7" creationId="{00000000-0000-0000-0000-000000000000}"/>
          </ac:picMkLst>
        </pc:picChg>
        <pc:picChg chg="del">
          <ac:chgData name="Hassan Elhefny" userId="1a0f3746-9f3a-4545-aeb9-8c386b763ef6" providerId="ADAL" clId="{EF735000-74F2-4078-BD1E-1C72F6D92EAF}" dt="2022-12-09T02:57:33.886" v="33" actId="478"/>
          <ac:picMkLst>
            <pc:docMk/>
            <pc:sldMk cId="135202926" sldId="2632"/>
            <ac:picMk id="9" creationId="{00000000-0000-0000-0000-000000000000}"/>
          </ac:picMkLst>
        </pc:picChg>
      </pc:sldChg>
      <pc:sldChg chg="addSp delSp modSp new mod modTransition">
        <pc:chgData name="Hassan Elhefny" userId="1a0f3746-9f3a-4545-aeb9-8c386b763ef6" providerId="ADAL" clId="{EF735000-74F2-4078-BD1E-1C72F6D92EAF}" dt="2022-12-09T03:46:16.840" v="421"/>
        <pc:sldMkLst>
          <pc:docMk/>
          <pc:sldMk cId="706549935" sldId="2633"/>
        </pc:sldMkLst>
        <pc:spChg chg="mod">
          <ac:chgData name="Hassan Elhefny" userId="1a0f3746-9f3a-4545-aeb9-8c386b763ef6" providerId="ADAL" clId="{EF735000-74F2-4078-BD1E-1C72F6D92EAF}" dt="2022-12-09T03:43:29.609" v="381" actId="1076"/>
          <ac:spMkLst>
            <pc:docMk/>
            <pc:sldMk cId="706549935" sldId="2633"/>
            <ac:spMk id="2" creationId="{78A56B43-6572-F210-F641-969DD83919BF}"/>
          </ac:spMkLst>
        </pc:spChg>
        <pc:spChg chg="del">
          <ac:chgData name="Hassan Elhefny" userId="1a0f3746-9f3a-4545-aeb9-8c386b763ef6" providerId="ADAL" clId="{EF735000-74F2-4078-BD1E-1C72F6D92EAF}" dt="2022-12-09T03:43:25.310" v="380" actId="478"/>
          <ac:spMkLst>
            <pc:docMk/>
            <pc:sldMk cId="706549935" sldId="2633"/>
            <ac:spMk id="3" creationId="{937BFFB8-F3E5-E13B-1F60-4FB20723E38B}"/>
          </ac:spMkLst>
        </pc:spChg>
        <pc:spChg chg="del">
          <ac:chgData name="Hassan Elhefny" userId="1a0f3746-9f3a-4545-aeb9-8c386b763ef6" providerId="ADAL" clId="{EF735000-74F2-4078-BD1E-1C72F6D92EAF}" dt="2022-12-09T03:43:41.598" v="384" actId="478"/>
          <ac:spMkLst>
            <pc:docMk/>
            <pc:sldMk cId="706549935" sldId="2633"/>
            <ac:spMk id="4" creationId="{9484F2AB-D5F0-394A-AF2B-BB864C26A641}"/>
          </ac:spMkLst>
        </pc:spChg>
        <pc:spChg chg="del mod">
          <ac:chgData name="Hassan Elhefny" userId="1a0f3746-9f3a-4545-aeb9-8c386b763ef6" providerId="ADAL" clId="{EF735000-74F2-4078-BD1E-1C72F6D92EAF}" dt="2022-12-09T03:43:36.988" v="383" actId="478"/>
          <ac:spMkLst>
            <pc:docMk/>
            <pc:sldMk cId="706549935" sldId="2633"/>
            <ac:spMk id="5" creationId="{3B1E388E-55B0-1FB2-A05A-9A4A0B6E7B21}"/>
          </ac:spMkLst>
        </pc:spChg>
        <pc:spChg chg="del">
          <ac:chgData name="Hassan Elhefny" userId="1a0f3746-9f3a-4545-aeb9-8c386b763ef6" providerId="ADAL" clId="{EF735000-74F2-4078-BD1E-1C72F6D92EAF}" dt="2022-12-09T03:43:06.494" v="365" actId="478"/>
          <ac:spMkLst>
            <pc:docMk/>
            <pc:sldMk cId="706549935" sldId="2633"/>
            <ac:spMk id="6" creationId="{DCE46194-19EC-3F91-C2CA-BE255CB7DA1F}"/>
          </ac:spMkLst>
        </pc:spChg>
        <pc:graphicFrameChg chg="add mod modGraphic">
          <ac:chgData name="Hassan Elhefny" userId="1a0f3746-9f3a-4545-aeb9-8c386b763ef6" providerId="ADAL" clId="{EF735000-74F2-4078-BD1E-1C72F6D92EAF}" dt="2022-12-09T03:46:03.283" v="420" actId="12385"/>
          <ac:graphicFrameMkLst>
            <pc:docMk/>
            <pc:sldMk cId="706549935" sldId="2633"/>
            <ac:graphicFrameMk id="7" creationId="{A84ACF0F-1ED2-3C78-4380-68733097F28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12-Jan-23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12-Jan-23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prstGeom prst="rect">
            <a:avLst/>
          </a:prstGeom>
        </p:spPr>
        <p:txBody>
          <a:bodyPr anchor="t">
            <a:normAutofit fontScale="90000"/>
          </a:bodyPr>
          <a:lstStyle/>
          <a:p>
            <a:r>
              <a:rPr lang="en-US" dirty="0"/>
              <a:t>Credit Card Transactions Fraud Detection</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prstGeom prst="rect">
            <a:avLst/>
          </a:prstGeom>
        </p:spPr>
        <p:txBody>
          <a:bodyPr>
            <a:normAutofit/>
          </a:bodyPr>
          <a:lstStyle/>
          <a:p>
            <a:r>
              <a:rPr lang="en-US" dirty="0"/>
              <a:t>Simulated Credit Card Transactions generated using Sparkov</a:t>
            </a:r>
          </a:p>
        </p:txBody>
      </p:sp>
    </p:spTree>
    <p:extLst>
      <p:ext uri="{BB962C8B-B14F-4D97-AF65-F5344CB8AC3E}">
        <p14:creationId xmlns:p14="http://schemas.microsoft.com/office/powerpoint/2010/main" val="795927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268856" y="4504241"/>
            <a:ext cx="6847935" cy="1603262"/>
          </a:xfrm>
        </p:spPr>
        <p:txBody>
          <a:bodyPr>
            <a:noAutofit/>
          </a:bodyPr>
          <a:lstStyle/>
          <a:p>
            <a:pPr algn="l">
              <a:lnSpc>
                <a:spcPct val="90000"/>
              </a:lnSpc>
            </a:pPr>
            <a:r>
              <a:rPr lang="en-US" sz="2400" b="1" dirty="0">
                <a:solidFill>
                  <a:schemeClr val="tx1"/>
                </a:solidFill>
              </a:rPr>
              <a:t>Feature selection methods:</a:t>
            </a:r>
          </a:p>
          <a:p>
            <a:pPr marL="342900" indent="-342900" algn="l">
              <a:lnSpc>
                <a:spcPct val="90000"/>
              </a:lnSpc>
              <a:buFont typeface="Wingdings" panose="05000000000000000000" pitchFamily="2" charset="2"/>
              <a:buChar char="ü"/>
            </a:pPr>
            <a:r>
              <a:rPr lang="en-US" sz="2400" dirty="0"/>
              <a:t>Mutal Information.</a:t>
            </a:r>
          </a:p>
          <a:p>
            <a:pPr marL="342900" indent="-342900" algn="l">
              <a:lnSpc>
                <a:spcPct val="90000"/>
              </a:lnSpc>
              <a:buFont typeface="Wingdings" panose="05000000000000000000" pitchFamily="2" charset="2"/>
              <a:buChar char="ü"/>
            </a:pPr>
            <a:r>
              <a:rPr lang="en-US" sz="2400" dirty="0"/>
              <a:t>F-Regression.</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3380340"/>
            <a:ext cx="10349089" cy="854791"/>
          </a:xfrm>
        </p:spPr>
        <p:txBody>
          <a:bodyPr anchor="b">
            <a:normAutofit/>
          </a:bodyPr>
          <a:lstStyle/>
          <a:p>
            <a:r>
              <a:rPr lang="en-US" dirty="0"/>
              <a:t>Feature Selection</a:t>
            </a:r>
          </a:p>
        </p:txBody>
      </p:sp>
      <p:pic>
        <p:nvPicPr>
          <p:cNvPr id="7" name="Picture 6" descr="Chart, bar chart&#10;&#10;Description automatically generated">
            <a:extLst>
              <a:ext uri="{FF2B5EF4-FFF2-40B4-BE49-F238E27FC236}">
                <a16:creationId xmlns:a16="http://schemas.microsoft.com/office/drawing/2014/main" id="{DD0F9171-C793-0A05-349B-49344DC1D2BA}"/>
              </a:ext>
            </a:extLst>
          </p:cNvPr>
          <p:cNvPicPr>
            <a:picLocks noChangeAspect="1"/>
          </p:cNvPicPr>
          <p:nvPr/>
        </p:nvPicPr>
        <p:blipFill>
          <a:blip r:embed="rId2"/>
          <a:stretch>
            <a:fillRect/>
          </a:stretch>
        </p:blipFill>
        <p:spPr>
          <a:xfrm>
            <a:off x="9738" y="0"/>
            <a:ext cx="12192000" cy="3562597"/>
          </a:xfrm>
          <a:prstGeom prst="rect">
            <a:avLst/>
          </a:prstGeom>
        </p:spPr>
      </p:pic>
      <p:sp>
        <p:nvSpPr>
          <p:cNvPr id="9" name="Text Placeholder 3">
            <a:extLst>
              <a:ext uri="{FF2B5EF4-FFF2-40B4-BE49-F238E27FC236}">
                <a16:creationId xmlns:a16="http://schemas.microsoft.com/office/drawing/2014/main" id="{809AC19C-DB45-A8A2-3DB7-368F55F1ED4D}"/>
              </a:ext>
            </a:extLst>
          </p:cNvPr>
          <p:cNvSpPr txBox="1">
            <a:spLocks/>
          </p:cNvSpPr>
          <p:nvPr/>
        </p:nvSpPr>
        <p:spPr>
          <a:xfrm>
            <a:off x="171089" y="6021712"/>
            <a:ext cx="6531635" cy="854792"/>
          </a:xfrm>
          <a:prstGeom prst="rect">
            <a:avLst/>
          </a:prstGeom>
          <a:noFill/>
          <a:ln>
            <a:noFill/>
          </a:ln>
        </p:spPr>
        <p:txBody>
          <a:bodyPr vert="horz" lIns="0" tIns="216000" rIns="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90000"/>
              </a:lnSpc>
              <a:buFont typeface="Wingdings" panose="05000000000000000000" pitchFamily="2" charset="2"/>
              <a:buChar char="Ø"/>
            </a:pPr>
            <a:r>
              <a:rPr lang="en-US" sz="2400" b="1" u="sng" dirty="0">
                <a:solidFill>
                  <a:srgbClr val="FF0000"/>
                </a:solidFill>
              </a:rPr>
              <a:t>Mutal Information </a:t>
            </a:r>
            <a:r>
              <a:rPr lang="en-US" sz="2400" b="1" dirty="0">
                <a:solidFill>
                  <a:schemeClr val="tx1"/>
                </a:solidFill>
              </a:rPr>
              <a:t>gave us a high roc_auc. score.</a:t>
            </a:r>
            <a:endParaRPr lang="en-US" sz="2400" dirty="0"/>
          </a:p>
        </p:txBody>
      </p:sp>
    </p:spTree>
    <p:extLst>
      <p:ext uri="{BB962C8B-B14F-4D97-AF65-F5344CB8AC3E}">
        <p14:creationId xmlns:p14="http://schemas.microsoft.com/office/powerpoint/2010/main" val="41948726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Traditional Machine learning models</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4554447"/>
            <a:ext cx="2489200" cy="2855644"/>
          </a:xfrm>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3F7F7-CB89-4D7F-8B1B-3DEDC1D38A0B}"/>
              </a:ext>
            </a:extLst>
          </p:cNvPr>
          <p:cNvPicPr>
            <a:picLocks noChangeAspect="1"/>
          </p:cNvPicPr>
          <p:nvPr/>
        </p:nvPicPr>
        <p:blipFill>
          <a:blip r:embed="rId2"/>
          <a:stretch>
            <a:fillRect/>
          </a:stretch>
        </p:blipFill>
        <p:spPr>
          <a:xfrm>
            <a:off x="2177290" y="1866963"/>
            <a:ext cx="3219771" cy="2305684"/>
          </a:xfrm>
          <a:prstGeom prst="rect">
            <a:avLst/>
          </a:prstGeom>
        </p:spPr>
      </p:pic>
      <p:pic>
        <p:nvPicPr>
          <p:cNvPr id="5" name="Picture 4">
            <a:extLst>
              <a:ext uri="{FF2B5EF4-FFF2-40B4-BE49-F238E27FC236}">
                <a16:creationId xmlns:a16="http://schemas.microsoft.com/office/drawing/2014/main" id="{AC89BC0F-7D71-4703-989C-AE507B476E85}"/>
              </a:ext>
            </a:extLst>
          </p:cNvPr>
          <p:cNvPicPr>
            <a:picLocks noChangeAspect="1"/>
          </p:cNvPicPr>
          <p:nvPr/>
        </p:nvPicPr>
        <p:blipFill>
          <a:blip r:embed="rId3"/>
          <a:stretch>
            <a:fillRect/>
          </a:stretch>
        </p:blipFill>
        <p:spPr>
          <a:xfrm>
            <a:off x="2280898" y="4311712"/>
            <a:ext cx="3116163" cy="2231489"/>
          </a:xfrm>
          <a:prstGeom prst="rect">
            <a:avLst/>
          </a:prstGeom>
        </p:spPr>
      </p:pic>
      <p:pic>
        <p:nvPicPr>
          <p:cNvPr id="8194" name="Picture 2">
            <a:extLst>
              <a:ext uri="{FF2B5EF4-FFF2-40B4-BE49-F238E27FC236}">
                <a16:creationId xmlns:a16="http://schemas.microsoft.com/office/drawing/2014/main" id="{97518CAF-3F33-4636-B704-B83059832607}"/>
              </a:ext>
            </a:extLst>
          </p:cNvPr>
          <p:cNvPicPr>
            <a:picLocks noChangeAspect="1" noChangeArrowheads="1"/>
          </p:cNvPicPr>
          <p:nvPr/>
        </p:nvPicPr>
        <p:blipFill>
          <a:blip r:embed="rId4"/>
          <a:stretch>
            <a:fillRect/>
          </a:stretch>
        </p:blipFill>
        <p:spPr bwMode="auto">
          <a:xfrm>
            <a:off x="6987029" y="4378586"/>
            <a:ext cx="2568031" cy="2205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94EA9D0-BAAB-4FAF-B2DD-2B51E45B5CF0}"/>
              </a:ext>
            </a:extLst>
          </p:cNvPr>
          <p:cNvPicPr>
            <a:picLocks noChangeAspect="1" noChangeArrowheads="1"/>
          </p:cNvPicPr>
          <p:nvPr/>
        </p:nvPicPr>
        <p:blipFill>
          <a:blip r:embed="rId5"/>
          <a:stretch>
            <a:fillRect/>
          </a:stretch>
        </p:blipFill>
        <p:spPr bwMode="auto">
          <a:xfrm>
            <a:off x="6981537" y="2087683"/>
            <a:ext cx="2682977" cy="230568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5F5A4793-5900-4777-AC47-074397C39A08}"/>
              </a:ext>
            </a:extLst>
          </p:cNvPr>
          <p:cNvSpPr txBox="1">
            <a:spLocks/>
          </p:cNvSpPr>
          <p:nvPr/>
        </p:nvSpPr>
        <p:spPr>
          <a:xfrm>
            <a:off x="3563691" y="273856"/>
            <a:ext cx="4884022" cy="673015"/>
          </a:xfrm>
        </p:spPr>
        <p:txBody>
          <a:bodyPr anchor="b">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a:solidFill>
                  <a:schemeClr val="tx1">
                    <a:lumMod val="50000"/>
                  </a:schemeClr>
                </a:solidFill>
              </a:rPr>
              <a:t>Logistic Regression</a:t>
            </a:r>
            <a:endParaRPr lang="en-US" dirty="0">
              <a:solidFill>
                <a:schemeClr val="tx1">
                  <a:lumMod val="50000"/>
                </a:schemeClr>
              </a:solidFill>
            </a:endParaRPr>
          </a:p>
        </p:txBody>
      </p:sp>
      <p:sp>
        <p:nvSpPr>
          <p:cNvPr id="11" name="Text Placeholder 3">
            <a:extLst>
              <a:ext uri="{FF2B5EF4-FFF2-40B4-BE49-F238E27FC236}">
                <a16:creationId xmlns:a16="http://schemas.microsoft.com/office/drawing/2014/main" id="{27933A5A-60F4-4077-B921-EB76294490FA}"/>
              </a:ext>
            </a:extLst>
          </p:cNvPr>
          <p:cNvSpPr txBox="1">
            <a:spLocks/>
          </p:cNvSpPr>
          <p:nvPr/>
        </p:nvSpPr>
        <p:spPr>
          <a:xfrm>
            <a:off x="164620" y="1000225"/>
            <a:ext cx="11862760" cy="803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b="1" dirty="0">
                <a:solidFill>
                  <a:schemeClr val="tx1"/>
                </a:solidFill>
              </a:rPr>
              <a:t>By using Logistic Regression to estimate the probabilities of the output being fraudulent or not. We tuned the LR to improve the performance the accuracy is </a:t>
            </a:r>
            <a:r>
              <a:rPr lang="en-US" sz="3600" b="1" dirty="0">
                <a:solidFill>
                  <a:schemeClr val="tx1"/>
                </a:solidFill>
              </a:rPr>
              <a:t>96.4%</a:t>
            </a:r>
            <a:endParaRPr lang="en-US" sz="2400" b="1" dirty="0">
              <a:solidFill>
                <a:schemeClr val="tx1"/>
              </a:solidFill>
            </a:endParaRPr>
          </a:p>
        </p:txBody>
      </p:sp>
    </p:spTree>
    <p:extLst>
      <p:ext uri="{BB962C8B-B14F-4D97-AF65-F5344CB8AC3E}">
        <p14:creationId xmlns:p14="http://schemas.microsoft.com/office/powerpoint/2010/main" val="1189982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3F7F7-CB89-4D7F-8B1B-3DEDC1D38A0B}"/>
              </a:ext>
            </a:extLst>
          </p:cNvPr>
          <p:cNvPicPr>
            <a:picLocks noChangeAspect="1"/>
          </p:cNvPicPr>
          <p:nvPr/>
        </p:nvPicPr>
        <p:blipFill>
          <a:blip r:embed="rId2"/>
          <a:stretch>
            <a:fillRect/>
          </a:stretch>
        </p:blipFill>
        <p:spPr>
          <a:xfrm>
            <a:off x="2370237" y="1988382"/>
            <a:ext cx="2914827" cy="2113986"/>
          </a:xfrm>
          <a:prstGeom prst="rect">
            <a:avLst/>
          </a:prstGeom>
        </p:spPr>
      </p:pic>
      <p:pic>
        <p:nvPicPr>
          <p:cNvPr id="5" name="Picture 4">
            <a:extLst>
              <a:ext uri="{FF2B5EF4-FFF2-40B4-BE49-F238E27FC236}">
                <a16:creationId xmlns:a16="http://schemas.microsoft.com/office/drawing/2014/main" id="{AC89BC0F-7D71-4703-989C-AE507B476E85}"/>
              </a:ext>
            </a:extLst>
          </p:cNvPr>
          <p:cNvPicPr>
            <a:picLocks noChangeAspect="1"/>
          </p:cNvPicPr>
          <p:nvPr/>
        </p:nvPicPr>
        <p:blipFill>
          <a:blip r:embed="rId3"/>
          <a:stretch>
            <a:fillRect/>
          </a:stretch>
        </p:blipFill>
        <p:spPr>
          <a:xfrm>
            <a:off x="2370237" y="4380360"/>
            <a:ext cx="2998717" cy="2174828"/>
          </a:xfrm>
          <a:prstGeom prst="rect">
            <a:avLst/>
          </a:prstGeom>
        </p:spPr>
      </p:pic>
      <p:pic>
        <p:nvPicPr>
          <p:cNvPr id="8194" name="Picture 2">
            <a:extLst>
              <a:ext uri="{FF2B5EF4-FFF2-40B4-BE49-F238E27FC236}">
                <a16:creationId xmlns:a16="http://schemas.microsoft.com/office/drawing/2014/main" id="{97518CAF-3F33-4636-B704-B83059832607}"/>
              </a:ext>
            </a:extLst>
          </p:cNvPr>
          <p:cNvPicPr>
            <a:picLocks noChangeAspect="1" noChangeArrowheads="1"/>
          </p:cNvPicPr>
          <p:nvPr/>
        </p:nvPicPr>
        <p:blipFill>
          <a:blip r:embed="rId4"/>
          <a:stretch>
            <a:fillRect/>
          </a:stretch>
        </p:blipFill>
        <p:spPr bwMode="auto">
          <a:xfrm>
            <a:off x="6987029" y="4299333"/>
            <a:ext cx="2660309" cy="22848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94EA9D0-BAAB-4FAF-B2DD-2B51E45B5CF0}"/>
              </a:ext>
            </a:extLst>
          </p:cNvPr>
          <p:cNvPicPr>
            <a:picLocks noChangeAspect="1" noChangeArrowheads="1"/>
          </p:cNvPicPr>
          <p:nvPr/>
        </p:nvPicPr>
        <p:blipFill>
          <a:blip r:embed="rId5"/>
          <a:stretch>
            <a:fillRect/>
          </a:stretch>
        </p:blipFill>
        <p:spPr bwMode="auto">
          <a:xfrm>
            <a:off x="6987029" y="1921721"/>
            <a:ext cx="2725208" cy="234054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BCC889D4-CE49-4070-BE74-F8AC12BA7B9E}"/>
              </a:ext>
            </a:extLst>
          </p:cNvPr>
          <p:cNvSpPr txBox="1">
            <a:spLocks/>
          </p:cNvSpPr>
          <p:nvPr/>
        </p:nvSpPr>
        <p:spPr>
          <a:xfrm>
            <a:off x="3253882" y="358831"/>
            <a:ext cx="5404140" cy="673015"/>
          </a:xfrm>
        </p:spPr>
        <p:txBody>
          <a:bodyPr anchor="b">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a:solidFill>
                  <a:schemeClr val="tx1">
                    <a:lumMod val="50000"/>
                  </a:schemeClr>
                </a:solidFill>
              </a:rPr>
              <a:t>Support Vector Machine </a:t>
            </a:r>
            <a:endParaRPr lang="en-US" dirty="0">
              <a:solidFill>
                <a:schemeClr val="tx1">
                  <a:lumMod val="50000"/>
                </a:schemeClr>
              </a:solidFill>
            </a:endParaRPr>
          </a:p>
        </p:txBody>
      </p:sp>
      <p:sp>
        <p:nvSpPr>
          <p:cNvPr id="10" name="Text Placeholder 3">
            <a:extLst>
              <a:ext uri="{FF2B5EF4-FFF2-40B4-BE49-F238E27FC236}">
                <a16:creationId xmlns:a16="http://schemas.microsoft.com/office/drawing/2014/main" id="{EDEB9787-9AA9-4A2E-90C5-194D170F5059}"/>
              </a:ext>
            </a:extLst>
          </p:cNvPr>
          <p:cNvSpPr txBox="1">
            <a:spLocks/>
          </p:cNvSpPr>
          <p:nvPr/>
        </p:nvSpPr>
        <p:spPr>
          <a:xfrm>
            <a:off x="0" y="1000225"/>
            <a:ext cx="12192000" cy="803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b="1" dirty="0">
                <a:solidFill>
                  <a:schemeClr val="tx1"/>
                </a:solidFill>
              </a:rPr>
              <a:t> Use another classification model Support Vector Machine to classify whether the output is fraudulent or not. We also, tuned the SVM to improve the performance, the accuracy is </a:t>
            </a:r>
            <a:r>
              <a:rPr lang="en-US" sz="3600" b="1" dirty="0">
                <a:solidFill>
                  <a:schemeClr val="tx1"/>
                </a:solidFill>
              </a:rPr>
              <a:t>96.4%</a:t>
            </a:r>
            <a:endParaRPr lang="en-US" sz="2400" b="1" dirty="0">
              <a:solidFill>
                <a:schemeClr val="tx1"/>
              </a:solidFill>
            </a:endParaRPr>
          </a:p>
        </p:txBody>
      </p:sp>
    </p:spTree>
    <p:extLst>
      <p:ext uri="{BB962C8B-B14F-4D97-AF65-F5344CB8AC3E}">
        <p14:creationId xmlns:p14="http://schemas.microsoft.com/office/powerpoint/2010/main" val="33179581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21D377-989A-4120-A27C-006F45C830FE}"/>
              </a:ext>
            </a:extLst>
          </p:cNvPr>
          <p:cNvSpPr txBox="1">
            <a:spLocks/>
          </p:cNvSpPr>
          <p:nvPr/>
        </p:nvSpPr>
        <p:spPr>
          <a:xfrm>
            <a:off x="4354469" y="224607"/>
            <a:ext cx="3667619" cy="765294"/>
          </a:xfrm>
          <a:prstGeom prst="rect">
            <a:avLst/>
          </a:prstGeom>
        </p:spPr>
        <p:txBody>
          <a:bodyPr anchor="b">
            <a:normAutofit fontScale="975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a:solidFill>
                  <a:schemeClr val="tx1">
                    <a:lumMod val="50000"/>
                  </a:schemeClr>
                </a:solidFill>
              </a:rPr>
              <a:t>Naïve Bayes</a:t>
            </a:r>
            <a:endParaRPr lang="en-US" dirty="0">
              <a:solidFill>
                <a:schemeClr val="tx1">
                  <a:lumMod val="50000"/>
                </a:schemeClr>
              </a:solidFill>
            </a:endParaRPr>
          </a:p>
        </p:txBody>
      </p:sp>
      <p:pic>
        <p:nvPicPr>
          <p:cNvPr id="4" name="Picture 3">
            <a:extLst>
              <a:ext uri="{FF2B5EF4-FFF2-40B4-BE49-F238E27FC236}">
                <a16:creationId xmlns:a16="http://schemas.microsoft.com/office/drawing/2014/main" id="{53C3F7F7-CB89-4D7F-8B1B-3DEDC1D38A0B}"/>
              </a:ext>
            </a:extLst>
          </p:cNvPr>
          <p:cNvPicPr>
            <a:picLocks noChangeAspect="1"/>
          </p:cNvPicPr>
          <p:nvPr/>
        </p:nvPicPr>
        <p:blipFill>
          <a:blip r:embed="rId2"/>
          <a:stretch>
            <a:fillRect/>
          </a:stretch>
        </p:blipFill>
        <p:spPr>
          <a:xfrm>
            <a:off x="2000469" y="1991209"/>
            <a:ext cx="3359006" cy="2402158"/>
          </a:xfrm>
          <a:prstGeom prst="rect">
            <a:avLst/>
          </a:prstGeom>
        </p:spPr>
      </p:pic>
      <p:pic>
        <p:nvPicPr>
          <p:cNvPr id="5" name="Picture 4">
            <a:extLst>
              <a:ext uri="{FF2B5EF4-FFF2-40B4-BE49-F238E27FC236}">
                <a16:creationId xmlns:a16="http://schemas.microsoft.com/office/drawing/2014/main" id="{AC89BC0F-7D71-4703-989C-AE507B476E85}"/>
              </a:ext>
            </a:extLst>
          </p:cNvPr>
          <p:cNvPicPr>
            <a:picLocks noChangeAspect="1"/>
          </p:cNvPicPr>
          <p:nvPr/>
        </p:nvPicPr>
        <p:blipFill>
          <a:blip r:embed="rId3"/>
          <a:stretch>
            <a:fillRect/>
          </a:stretch>
        </p:blipFill>
        <p:spPr>
          <a:xfrm>
            <a:off x="2084359" y="4404221"/>
            <a:ext cx="3359006" cy="2402156"/>
          </a:xfrm>
          <a:prstGeom prst="rect">
            <a:avLst/>
          </a:prstGeom>
        </p:spPr>
      </p:pic>
      <p:pic>
        <p:nvPicPr>
          <p:cNvPr id="8194" name="Picture 2">
            <a:extLst>
              <a:ext uri="{FF2B5EF4-FFF2-40B4-BE49-F238E27FC236}">
                <a16:creationId xmlns:a16="http://schemas.microsoft.com/office/drawing/2014/main" id="{97518CAF-3F33-4636-B704-B83059832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713" y="4508275"/>
            <a:ext cx="2588346" cy="2223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94EA9D0-BAAB-4FAF-B2DD-2B51E45B5CF0}"/>
              </a:ext>
            </a:extLst>
          </p:cNvPr>
          <p:cNvPicPr>
            <a:picLocks noChangeAspect="1" noChangeArrowheads="1"/>
          </p:cNvPicPr>
          <p:nvPr/>
        </p:nvPicPr>
        <p:blipFill>
          <a:blip r:embed="rId5"/>
          <a:stretch>
            <a:fillRect/>
          </a:stretch>
        </p:blipFill>
        <p:spPr bwMode="auto">
          <a:xfrm>
            <a:off x="6694304" y="2061718"/>
            <a:ext cx="2818812" cy="2420942"/>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4C71D1FB-C8A5-42BA-AC1C-54697B15D401}"/>
              </a:ext>
            </a:extLst>
          </p:cNvPr>
          <p:cNvSpPr txBox="1">
            <a:spLocks/>
          </p:cNvSpPr>
          <p:nvPr/>
        </p:nvSpPr>
        <p:spPr>
          <a:xfrm>
            <a:off x="0" y="1000225"/>
            <a:ext cx="12192000" cy="803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b="1" dirty="0">
                <a:solidFill>
                  <a:schemeClr val="tx1"/>
                </a:solidFill>
              </a:rPr>
              <a:t> Try another classification model Naïve Bayes to compute the probability to detect whether the output is fraudulent or not. We also, tuned the NB to improve the performance, the accuracy is </a:t>
            </a:r>
            <a:r>
              <a:rPr lang="en-US" sz="3600" b="1" dirty="0">
                <a:solidFill>
                  <a:schemeClr val="tx1"/>
                </a:solidFill>
              </a:rPr>
              <a:t>95%</a:t>
            </a:r>
            <a:endParaRPr lang="en-US" sz="2400" b="1" dirty="0">
              <a:solidFill>
                <a:schemeClr val="tx1"/>
              </a:solidFill>
            </a:endParaRPr>
          </a:p>
        </p:txBody>
      </p:sp>
    </p:spTree>
    <p:extLst>
      <p:ext uri="{BB962C8B-B14F-4D97-AF65-F5344CB8AC3E}">
        <p14:creationId xmlns:p14="http://schemas.microsoft.com/office/powerpoint/2010/main" val="36390101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3F7F7-CB89-4D7F-8B1B-3DEDC1D38A0B}"/>
              </a:ext>
            </a:extLst>
          </p:cNvPr>
          <p:cNvPicPr>
            <a:picLocks noChangeAspect="1"/>
          </p:cNvPicPr>
          <p:nvPr/>
        </p:nvPicPr>
        <p:blipFill>
          <a:blip r:embed="rId2"/>
          <a:stretch>
            <a:fillRect/>
          </a:stretch>
        </p:blipFill>
        <p:spPr>
          <a:xfrm>
            <a:off x="1918355" y="2202590"/>
            <a:ext cx="3089874" cy="2209690"/>
          </a:xfrm>
          <a:prstGeom prst="rect">
            <a:avLst/>
          </a:prstGeom>
        </p:spPr>
      </p:pic>
      <p:pic>
        <p:nvPicPr>
          <p:cNvPr id="5" name="Picture 4">
            <a:extLst>
              <a:ext uri="{FF2B5EF4-FFF2-40B4-BE49-F238E27FC236}">
                <a16:creationId xmlns:a16="http://schemas.microsoft.com/office/drawing/2014/main" id="{AC89BC0F-7D71-4703-989C-AE507B476E85}"/>
              </a:ext>
            </a:extLst>
          </p:cNvPr>
          <p:cNvPicPr>
            <a:picLocks noChangeAspect="1"/>
          </p:cNvPicPr>
          <p:nvPr/>
        </p:nvPicPr>
        <p:blipFill>
          <a:blip r:embed="rId3"/>
          <a:stretch>
            <a:fillRect/>
          </a:stretch>
        </p:blipFill>
        <p:spPr>
          <a:xfrm>
            <a:off x="1918356" y="4514931"/>
            <a:ext cx="3089873" cy="2209691"/>
          </a:xfrm>
          <a:prstGeom prst="rect">
            <a:avLst/>
          </a:prstGeom>
        </p:spPr>
      </p:pic>
      <p:pic>
        <p:nvPicPr>
          <p:cNvPr id="8194" name="Picture 2">
            <a:extLst>
              <a:ext uri="{FF2B5EF4-FFF2-40B4-BE49-F238E27FC236}">
                <a16:creationId xmlns:a16="http://schemas.microsoft.com/office/drawing/2014/main" id="{97518CAF-3F33-4636-B704-B83059832607}"/>
              </a:ext>
            </a:extLst>
          </p:cNvPr>
          <p:cNvPicPr>
            <a:picLocks noChangeAspect="1" noChangeArrowheads="1"/>
          </p:cNvPicPr>
          <p:nvPr/>
        </p:nvPicPr>
        <p:blipFill>
          <a:blip r:embed="rId4"/>
          <a:stretch>
            <a:fillRect/>
          </a:stretch>
        </p:blipFill>
        <p:spPr bwMode="auto">
          <a:xfrm>
            <a:off x="6813073" y="4464497"/>
            <a:ext cx="2475751" cy="21263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94EA9D0-BAAB-4FAF-B2DD-2B51E45B5CF0}"/>
              </a:ext>
            </a:extLst>
          </p:cNvPr>
          <p:cNvPicPr>
            <a:picLocks noChangeAspect="1" noChangeArrowheads="1"/>
          </p:cNvPicPr>
          <p:nvPr/>
        </p:nvPicPr>
        <p:blipFill>
          <a:blip r:embed="rId5"/>
          <a:stretch>
            <a:fillRect/>
          </a:stretch>
        </p:blipFill>
        <p:spPr bwMode="auto">
          <a:xfrm>
            <a:off x="6813073" y="2168095"/>
            <a:ext cx="2590985" cy="222527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C237BA5-95D3-4279-9A22-29178331640B}"/>
              </a:ext>
            </a:extLst>
          </p:cNvPr>
          <p:cNvSpPr txBox="1">
            <a:spLocks/>
          </p:cNvSpPr>
          <p:nvPr/>
        </p:nvSpPr>
        <p:spPr>
          <a:xfrm>
            <a:off x="3888472" y="348546"/>
            <a:ext cx="3472460" cy="673015"/>
          </a:xfrm>
        </p:spPr>
        <p:txBody>
          <a:bodyPr anchor="b">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dirty="0">
                <a:solidFill>
                  <a:schemeClr val="tx1">
                    <a:lumMod val="50000"/>
                  </a:schemeClr>
                </a:solidFill>
              </a:rPr>
              <a:t>Decision Tree</a:t>
            </a:r>
          </a:p>
        </p:txBody>
      </p:sp>
      <p:sp>
        <p:nvSpPr>
          <p:cNvPr id="10" name="Text Placeholder 3">
            <a:extLst>
              <a:ext uri="{FF2B5EF4-FFF2-40B4-BE49-F238E27FC236}">
                <a16:creationId xmlns:a16="http://schemas.microsoft.com/office/drawing/2014/main" id="{A0D47BF5-F278-4B10-BFBF-74971A4D8A43}"/>
              </a:ext>
            </a:extLst>
          </p:cNvPr>
          <p:cNvSpPr txBox="1">
            <a:spLocks/>
          </p:cNvSpPr>
          <p:nvPr/>
        </p:nvSpPr>
        <p:spPr>
          <a:xfrm>
            <a:off x="0" y="1000225"/>
            <a:ext cx="12192000" cy="803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b="1" dirty="0">
                <a:solidFill>
                  <a:schemeClr val="tx1"/>
                </a:solidFill>
              </a:rPr>
              <a:t>Also we use the  Decision tree to classify and detect whether the output is fraudulent or not. We also, tuned the DT to improve the performance, the accuracy is </a:t>
            </a:r>
            <a:r>
              <a:rPr lang="en-US" sz="3600" b="1" dirty="0">
                <a:solidFill>
                  <a:schemeClr val="tx1"/>
                </a:solidFill>
              </a:rPr>
              <a:t>92.2%</a:t>
            </a:r>
            <a:endParaRPr lang="en-US" sz="2400" b="1" dirty="0">
              <a:solidFill>
                <a:schemeClr val="tx1"/>
              </a:solidFill>
            </a:endParaRPr>
          </a:p>
        </p:txBody>
      </p:sp>
    </p:spTree>
    <p:extLst>
      <p:ext uri="{BB962C8B-B14F-4D97-AF65-F5344CB8AC3E}">
        <p14:creationId xmlns:p14="http://schemas.microsoft.com/office/powerpoint/2010/main" val="28648583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3F7F7-CB89-4D7F-8B1B-3DEDC1D38A0B}"/>
              </a:ext>
            </a:extLst>
          </p:cNvPr>
          <p:cNvPicPr>
            <a:picLocks noChangeAspect="1"/>
          </p:cNvPicPr>
          <p:nvPr/>
        </p:nvPicPr>
        <p:blipFill>
          <a:blip r:embed="rId2"/>
          <a:stretch>
            <a:fillRect/>
          </a:stretch>
        </p:blipFill>
        <p:spPr>
          <a:xfrm>
            <a:off x="2370237" y="2202590"/>
            <a:ext cx="2840910" cy="2060378"/>
          </a:xfrm>
          <a:prstGeom prst="rect">
            <a:avLst/>
          </a:prstGeom>
        </p:spPr>
      </p:pic>
      <p:pic>
        <p:nvPicPr>
          <p:cNvPr id="5" name="Picture 4">
            <a:extLst>
              <a:ext uri="{FF2B5EF4-FFF2-40B4-BE49-F238E27FC236}">
                <a16:creationId xmlns:a16="http://schemas.microsoft.com/office/drawing/2014/main" id="{AC89BC0F-7D71-4703-989C-AE507B476E85}"/>
              </a:ext>
            </a:extLst>
          </p:cNvPr>
          <p:cNvPicPr>
            <a:picLocks noChangeAspect="1"/>
          </p:cNvPicPr>
          <p:nvPr/>
        </p:nvPicPr>
        <p:blipFill>
          <a:blip r:embed="rId3"/>
          <a:stretch>
            <a:fillRect/>
          </a:stretch>
        </p:blipFill>
        <p:spPr>
          <a:xfrm>
            <a:off x="2351715" y="4439436"/>
            <a:ext cx="2958515" cy="2115751"/>
          </a:xfrm>
          <a:prstGeom prst="rect">
            <a:avLst/>
          </a:prstGeom>
        </p:spPr>
      </p:pic>
      <p:pic>
        <p:nvPicPr>
          <p:cNvPr id="8194" name="Picture 2">
            <a:extLst>
              <a:ext uri="{FF2B5EF4-FFF2-40B4-BE49-F238E27FC236}">
                <a16:creationId xmlns:a16="http://schemas.microsoft.com/office/drawing/2014/main" id="{97518CAF-3F33-4636-B704-B83059832607}"/>
              </a:ext>
            </a:extLst>
          </p:cNvPr>
          <p:cNvPicPr>
            <a:picLocks noChangeAspect="1" noChangeArrowheads="1"/>
          </p:cNvPicPr>
          <p:nvPr/>
        </p:nvPicPr>
        <p:blipFill>
          <a:blip r:embed="rId4"/>
          <a:stretch>
            <a:fillRect/>
          </a:stretch>
        </p:blipFill>
        <p:spPr bwMode="auto">
          <a:xfrm>
            <a:off x="6987029" y="4407405"/>
            <a:ext cx="2534475" cy="21767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94EA9D0-BAAB-4FAF-B2DD-2B51E45B5CF0}"/>
              </a:ext>
            </a:extLst>
          </p:cNvPr>
          <p:cNvPicPr>
            <a:picLocks noChangeAspect="1" noChangeArrowheads="1"/>
          </p:cNvPicPr>
          <p:nvPr/>
        </p:nvPicPr>
        <p:blipFill>
          <a:blip r:embed="rId5"/>
          <a:stretch>
            <a:fillRect/>
          </a:stretch>
        </p:blipFill>
        <p:spPr bwMode="auto">
          <a:xfrm>
            <a:off x="6980854" y="2089658"/>
            <a:ext cx="2540651" cy="218204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a:extLst>
              <a:ext uri="{FF2B5EF4-FFF2-40B4-BE49-F238E27FC236}">
                <a16:creationId xmlns:a16="http://schemas.microsoft.com/office/drawing/2014/main" id="{77A0D1CE-D25E-467C-BB70-9A83436E9126}"/>
              </a:ext>
            </a:extLst>
          </p:cNvPr>
          <p:cNvSpPr txBox="1">
            <a:spLocks/>
          </p:cNvSpPr>
          <p:nvPr/>
        </p:nvSpPr>
        <p:spPr>
          <a:xfrm>
            <a:off x="4169912" y="348546"/>
            <a:ext cx="3472460" cy="673015"/>
          </a:xfrm>
        </p:spPr>
        <p:txBody>
          <a:bodyPr anchor="b">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a:solidFill>
                  <a:schemeClr val="tx1">
                    <a:lumMod val="50000"/>
                  </a:schemeClr>
                </a:solidFill>
              </a:rPr>
              <a:t>SGD Classifier</a:t>
            </a:r>
            <a:endParaRPr lang="en-US" dirty="0">
              <a:solidFill>
                <a:schemeClr val="tx1">
                  <a:lumMod val="50000"/>
                </a:schemeClr>
              </a:solidFill>
            </a:endParaRPr>
          </a:p>
        </p:txBody>
      </p:sp>
      <p:sp>
        <p:nvSpPr>
          <p:cNvPr id="11" name="Text Placeholder 3">
            <a:extLst>
              <a:ext uri="{FF2B5EF4-FFF2-40B4-BE49-F238E27FC236}">
                <a16:creationId xmlns:a16="http://schemas.microsoft.com/office/drawing/2014/main" id="{C5BB8D63-6723-4231-8DA9-0D281C3A47F3}"/>
              </a:ext>
            </a:extLst>
          </p:cNvPr>
          <p:cNvSpPr txBox="1">
            <a:spLocks/>
          </p:cNvSpPr>
          <p:nvPr/>
        </p:nvSpPr>
        <p:spPr>
          <a:xfrm>
            <a:off x="92279" y="1000225"/>
            <a:ext cx="12192000" cy="8034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400" b="1" dirty="0">
                <a:solidFill>
                  <a:schemeClr val="tx1"/>
                </a:solidFill>
              </a:rPr>
              <a:t>The final model we used is SGD Classifier to detect whether the output is fraudulent or not. We also, tuned the NB to improve the performance, the accuracy is </a:t>
            </a:r>
            <a:r>
              <a:rPr lang="en-US" sz="3600" b="1" dirty="0">
                <a:solidFill>
                  <a:schemeClr val="tx1"/>
                </a:solidFill>
              </a:rPr>
              <a:t>95.3%</a:t>
            </a:r>
            <a:endParaRPr lang="en-US" sz="2400" b="1" dirty="0">
              <a:solidFill>
                <a:schemeClr val="tx1"/>
              </a:solidFill>
            </a:endParaRPr>
          </a:p>
        </p:txBody>
      </p:sp>
    </p:spTree>
    <p:extLst>
      <p:ext uri="{BB962C8B-B14F-4D97-AF65-F5344CB8AC3E}">
        <p14:creationId xmlns:p14="http://schemas.microsoft.com/office/powerpoint/2010/main" val="24650656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AFEF231-A7EB-4922-B5A1-ABFD47934D22}"/>
              </a:ext>
            </a:extLst>
          </p:cNvPr>
          <p:cNvSpPr txBox="1">
            <a:spLocks/>
          </p:cNvSpPr>
          <p:nvPr/>
        </p:nvSpPr>
        <p:spPr>
          <a:xfrm>
            <a:off x="4169911" y="348546"/>
            <a:ext cx="5150257" cy="673015"/>
          </a:xfrm>
          <a:prstGeom prst="rect">
            <a:avLst/>
          </a:prstGeom>
        </p:spPr>
        <p:txBody>
          <a:bodyPr anchor="b">
            <a:normAutofit fontScale="97500" lnSpcReduction="1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a:solidFill>
                  <a:schemeClr val="tx1">
                    <a:lumMod val="50000"/>
                  </a:schemeClr>
                </a:solidFill>
              </a:rPr>
              <a:t>The Champion Model </a:t>
            </a:r>
            <a:endParaRPr lang="en-US" dirty="0">
              <a:solidFill>
                <a:schemeClr val="tx1">
                  <a:lumMod val="50000"/>
                </a:schemeClr>
              </a:solidFill>
            </a:endParaRPr>
          </a:p>
        </p:txBody>
      </p:sp>
      <p:pic>
        <p:nvPicPr>
          <p:cNvPr id="10242" name="Picture 2">
            <a:extLst>
              <a:ext uri="{FF2B5EF4-FFF2-40B4-BE49-F238E27FC236}">
                <a16:creationId xmlns:a16="http://schemas.microsoft.com/office/drawing/2014/main" id="{7B952018-1B9D-44F9-B569-AA8A26534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233" y="1255298"/>
            <a:ext cx="4461720" cy="30377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00923A-4E38-4B45-B127-68E5C6A4F25B}"/>
              </a:ext>
            </a:extLst>
          </p:cNvPr>
          <p:cNvPicPr>
            <a:picLocks noChangeAspect="1"/>
          </p:cNvPicPr>
          <p:nvPr/>
        </p:nvPicPr>
        <p:blipFill rotWithShape="1">
          <a:blip r:embed="rId3"/>
          <a:srcRect l="4737"/>
          <a:stretch/>
        </p:blipFill>
        <p:spPr>
          <a:xfrm>
            <a:off x="6174297" y="1777463"/>
            <a:ext cx="4215966" cy="1847584"/>
          </a:xfrm>
          <a:prstGeom prst="rect">
            <a:avLst/>
          </a:prstGeom>
        </p:spPr>
      </p:pic>
      <p:sp>
        <p:nvSpPr>
          <p:cNvPr id="11" name="Title 2">
            <a:extLst>
              <a:ext uri="{FF2B5EF4-FFF2-40B4-BE49-F238E27FC236}">
                <a16:creationId xmlns:a16="http://schemas.microsoft.com/office/drawing/2014/main" id="{279EB5E1-25CD-4FA2-B98A-3478C8AAFEDE}"/>
              </a:ext>
            </a:extLst>
          </p:cNvPr>
          <p:cNvSpPr txBox="1">
            <a:spLocks/>
          </p:cNvSpPr>
          <p:nvPr/>
        </p:nvSpPr>
        <p:spPr>
          <a:xfrm>
            <a:off x="721220" y="4630406"/>
            <a:ext cx="10964643" cy="1191554"/>
          </a:xfrm>
        </p:spPr>
        <p:txBody>
          <a:bodyPr anchor="b">
            <a:normAutofit fontScale="92500" lnSpcReduction="20000"/>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pPr marL="342900" indent="-342900">
              <a:buFont typeface="Arial" panose="020B0604020202020204" pitchFamily="34" charset="0"/>
              <a:buChar char="•"/>
            </a:pPr>
            <a:r>
              <a:rPr lang="en-US" sz="2400" dirty="0">
                <a:solidFill>
                  <a:schemeClr val="tx1"/>
                </a:solidFill>
                <a:latin typeface="+mn-lt"/>
                <a:ea typeface="+mn-ea"/>
                <a:cs typeface="Arial" panose="020B0604020202020204" pitchFamily="34" charset="0"/>
              </a:rPr>
              <a:t>The Champion model from the Traditional ML model is the  Decision Tree with a Recall Value of </a:t>
            </a:r>
            <a:r>
              <a:rPr lang="en-US" sz="2800" dirty="0">
                <a:solidFill>
                  <a:schemeClr val="tx1"/>
                </a:solidFill>
                <a:latin typeface="+mn-lt"/>
                <a:ea typeface="+mn-ea"/>
                <a:cs typeface="Arial" panose="020B0604020202020204" pitchFamily="34" charset="0"/>
              </a:rPr>
              <a:t>90.9%</a:t>
            </a:r>
          </a:p>
          <a:p>
            <a:pPr marL="342900" indent="-342900">
              <a:buFont typeface="Arial" panose="020B0604020202020204" pitchFamily="34" charset="0"/>
              <a:buChar char="•"/>
            </a:pPr>
            <a:r>
              <a:rPr lang="en-US" sz="2800" dirty="0">
                <a:solidFill>
                  <a:schemeClr val="tx1"/>
                </a:solidFill>
                <a:latin typeface="+mn-lt"/>
                <a:ea typeface="+mn-ea"/>
                <a:cs typeface="Arial" panose="020B0604020202020204" pitchFamily="34" charset="0"/>
              </a:rPr>
              <a:t>We used the Recall Evaluation matric to choose the champion model as our case fraud detection, sensitive rate is high and we majored to detect False negative </a:t>
            </a:r>
            <a:br>
              <a:rPr lang="en-US" sz="2400" dirty="0">
                <a:solidFill>
                  <a:schemeClr val="tx1"/>
                </a:solidFill>
                <a:latin typeface="+mn-lt"/>
                <a:ea typeface="+mn-ea"/>
                <a:cs typeface="Arial" panose="020B0604020202020204" pitchFamily="34" charset="0"/>
              </a:rPr>
            </a:br>
            <a:endParaRPr lang="en-US" sz="24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4034428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Ensemble Models</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4554447"/>
            <a:ext cx="2489200" cy="2838391"/>
          </a:xfrm>
        </p:spPr>
        <p:txBody>
          <a:bodyPr/>
          <a:lstStyle/>
          <a:p>
            <a:r>
              <a:rPr lang="en-US" dirty="0"/>
              <a:t>2</a:t>
            </a:r>
          </a:p>
        </p:txBody>
      </p:sp>
    </p:spTree>
    <p:extLst>
      <p:ext uri="{BB962C8B-B14F-4D97-AF65-F5344CB8AC3E}">
        <p14:creationId xmlns:p14="http://schemas.microsoft.com/office/powerpoint/2010/main" val="3969641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415171"/>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Random forest Classifier is one of the Bagging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Fits a number of decision tree classifiers on various sub-samples of the dataset and uses averaging to improve the predictive accuracy and control over-fitting.</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Random Forest Classifier</a:t>
            </a:r>
          </a:p>
        </p:txBody>
      </p:sp>
      <p:pic>
        <p:nvPicPr>
          <p:cNvPr id="6" name="Picture 5">
            <a:extLst>
              <a:ext uri="{FF2B5EF4-FFF2-40B4-BE49-F238E27FC236}">
                <a16:creationId xmlns:a16="http://schemas.microsoft.com/office/drawing/2014/main" id="{E33FD650-9406-9DAB-A65C-8E001FC92A03}"/>
              </a:ext>
            </a:extLst>
          </p:cNvPr>
          <p:cNvPicPr>
            <a:picLocks noChangeAspect="1"/>
          </p:cNvPicPr>
          <p:nvPr/>
        </p:nvPicPr>
        <p:blipFill>
          <a:blip r:embed="rId2"/>
          <a:stretch>
            <a:fillRect/>
          </a:stretch>
        </p:blipFill>
        <p:spPr>
          <a:xfrm>
            <a:off x="0" y="2684727"/>
            <a:ext cx="4968815" cy="4089977"/>
          </a:xfrm>
          <a:prstGeom prst="rect">
            <a:avLst/>
          </a:prstGeom>
        </p:spPr>
      </p:pic>
      <p:pic>
        <p:nvPicPr>
          <p:cNvPr id="10" name="Picture 9">
            <a:extLst>
              <a:ext uri="{FF2B5EF4-FFF2-40B4-BE49-F238E27FC236}">
                <a16:creationId xmlns:a16="http://schemas.microsoft.com/office/drawing/2014/main" id="{4455EB73-983A-BAAB-9FB0-87FBA3E77B91}"/>
              </a:ext>
            </a:extLst>
          </p:cNvPr>
          <p:cNvPicPr>
            <a:picLocks noChangeAspect="1"/>
          </p:cNvPicPr>
          <p:nvPr/>
        </p:nvPicPr>
        <p:blipFill>
          <a:blip r:embed="rId3"/>
          <a:stretch>
            <a:fillRect/>
          </a:stretch>
        </p:blipFill>
        <p:spPr>
          <a:xfrm>
            <a:off x="6205687" y="2527540"/>
            <a:ext cx="5986313" cy="4331072"/>
          </a:xfrm>
          <a:prstGeom prst="rect">
            <a:avLst/>
          </a:prstGeom>
        </p:spPr>
      </p:pic>
    </p:spTree>
    <p:extLst>
      <p:ext uri="{BB962C8B-B14F-4D97-AF65-F5344CB8AC3E}">
        <p14:creationId xmlns:p14="http://schemas.microsoft.com/office/powerpoint/2010/main" val="21917537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97" r="97"/>
          <a:stretch>
            <a:fillRect/>
          </a:stretch>
        </p:blipFill>
        <p:spPr/>
      </p:pic>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434975"/>
            <a:ext cx="4294206" cy="755650"/>
          </a:xfrm>
        </p:spPr>
        <p:txBody>
          <a:bodyPr/>
          <a:lstStyle/>
          <a:p>
            <a:pPr marL="285750" indent="-285750">
              <a:buFont typeface="Wingdings" panose="05000000000000000000" pitchFamily="2" charset="2"/>
              <a:buChar char="q"/>
            </a:pPr>
            <a:r>
              <a:rPr lang="en-US" dirty="0">
                <a:latin typeface="Congenial Black" panose="02000503040000020004" pitchFamily="2" charset="0"/>
              </a:rPr>
              <a:t>Problem Definition.</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4155313" y="1133595"/>
            <a:ext cx="4294206" cy="755650"/>
          </a:xfrm>
        </p:spPr>
        <p:txBody>
          <a:bodyPr/>
          <a:lstStyle/>
          <a:p>
            <a:pPr marL="285750" indent="-285750">
              <a:spcBef>
                <a:spcPts val="1000"/>
              </a:spcBef>
              <a:buFont typeface="Wingdings" panose="05000000000000000000" pitchFamily="2" charset="2"/>
              <a:buChar char="q"/>
            </a:pPr>
            <a:r>
              <a:rPr lang="en-US" dirty="0">
                <a:latin typeface="Congenial Black" panose="02000503040000020004" pitchFamily="2" charset="0"/>
              </a:rPr>
              <a:t>Dataset Description and Handling Our Dataset.</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155313" y="1927428"/>
            <a:ext cx="4294206" cy="755650"/>
          </a:xfrm>
        </p:spPr>
        <p:txBody>
          <a:bodyPr/>
          <a:lstStyle/>
          <a:p>
            <a:pPr marL="285750" indent="-285750">
              <a:spcBef>
                <a:spcPts val="1000"/>
              </a:spcBef>
              <a:buFont typeface="Wingdings" panose="05000000000000000000" pitchFamily="2" charset="2"/>
              <a:buChar char="q"/>
            </a:pPr>
            <a:r>
              <a:rPr lang="en-US" dirty="0">
                <a:latin typeface="Congenial Black" panose="02000503040000020004" pitchFamily="2" charset="0"/>
              </a:rPr>
              <a:t>Traditional Machine Learning Models.</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155313" y="2866841"/>
            <a:ext cx="4294206" cy="755650"/>
          </a:xfrm>
        </p:spPr>
        <p:txBody>
          <a:bodyPr/>
          <a:lstStyle/>
          <a:p>
            <a:pPr marL="285750" indent="-285750">
              <a:spcBef>
                <a:spcPts val="1000"/>
              </a:spcBef>
              <a:buFont typeface="Wingdings" panose="05000000000000000000" pitchFamily="2" charset="2"/>
              <a:buChar char="q"/>
            </a:pPr>
            <a:r>
              <a:rPr lang="en-US" dirty="0">
                <a:latin typeface="Congenial Black" panose="02000503040000020004" pitchFamily="2" charset="0"/>
              </a:rPr>
              <a:t>Ensemble Learning Models.</a:t>
            </a:r>
          </a:p>
        </p:txBody>
      </p:sp>
      <p:sp>
        <p:nvSpPr>
          <p:cNvPr id="2" name="Text Placeholder 10">
            <a:extLst>
              <a:ext uri="{FF2B5EF4-FFF2-40B4-BE49-F238E27FC236}">
                <a16:creationId xmlns:a16="http://schemas.microsoft.com/office/drawing/2014/main" id="{50B8CD69-D79D-D086-D254-67C686AA30B3}"/>
              </a:ext>
            </a:extLst>
          </p:cNvPr>
          <p:cNvSpPr txBox="1">
            <a:spLocks/>
          </p:cNvSpPr>
          <p:nvPr/>
        </p:nvSpPr>
        <p:spPr>
          <a:xfrm>
            <a:off x="4152438" y="3755948"/>
            <a:ext cx="4294206" cy="75565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16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dirty="0">
                <a:latin typeface="Congenial Black" panose="02000503040000020004" pitchFamily="2" charset="0"/>
              </a:rPr>
              <a:t>Results.</a:t>
            </a:r>
          </a:p>
        </p:txBody>
      </p:sp>
      <p:sp>
        <p:nvSpPr>
          <p:cNvPr id="3" name="Text Placeholder 10">
            <a:extLst>
              <a:ext uri="{FF2B5EF4-FFF2-40B4-BE49-F238E27FC236}">
                <a16:creationId xmlns:a16="http://schemas.microsoft.com/office/drawing/2014/main" id="{899A6264-9416-C9EA-2774-E8108296F8F5}"/>
              </a:ext>
            </a:extLst>
          </p:cNvPr>
          <p:cNvSpPr txBox="1">
            <a:spLocks/>
          </p:cNvSpPr>
          <p:nvPr/>
        </p:nvSpPr>
        <p:spPr>
          <a:xfrm>
            <a:off x="4152438" y="4511598"/>
            <a:ext cx="4294206" cy="75565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16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dirty="0">
                <a:latin typeface="Congenial Black" panose="02000503040000020004" pitchFamily="2" charset="0"/>
              </a:rPr>
              <a:t>Summary.</a:t>
            </a:r>
            <a:endParaRPr lang="en-US" dirty="0"/>
          </a:p>
        </p:txBody>
      </p:sp>
    </p:spTree>
    <p:extLst>
      <p:ext uri="{BB962C8B-B14F-4D97-AF65-F5344CB8AC3E}">
        <p14:creationId xmlns:p14="http://schemas.microsoft.com/office/powerpoint/2010/main" val="21301155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415171"/>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Extra Trees Classifier is one of the Bagging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Fits a number of randomized decision trees (a.k.a. extra-trees) on various sub-samples of the dataset and uses averaging to improve the predictive accuracy and control over-fitting.</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Extra Trees Classifier</a:t>
            </a:r>
          </a:p>
        </p:txBody>
      </p:sp>
      <p:pic>
        <p:nvPicPr>
          <p:cNvPr id="5" name="Picture 4">
            <a:extLst>
              <a:ext uri="{FF2B5EF4-FFF2-40B4-BE49-F238E27FC236}">
                <a16:creationId xmlns:a16="http://schemas.microsoft.com/office/drawing/2014/main" id="{BB52BFA7-4DAB-4850-FD08-BF243150A2A7}"/>
              </a:ext>
            </a:extLst>
          </p:cNvPr>
          <p:cNvPicPr>
            <a:picLocks noChangeAspect="1"/>
          </p:cNvPicPr>
          <p:nvPr/>
        </p:nvPicPr>
        <p:blipFill>
          <a:blip r:embed="rId2"/>
          <a:stretch>
            <a:fillRect/>
          </a:stretch>
        </p:blipFill>
        <p:spPr>
          <a:xfrm>
            <a:off x="0" y="2566468"/>
            <a:ext cx="5213679" cy="4291532"/>
          </a:xfrm>
          <a:prstGeom prst="rect">
            <a:avLst/>
          </a:prstGeom>
        </p:spPr>
      </p:pic>
      <p:pic>
        <p:nvPicPr>
          <p:cNvPr id="11" name="Picture 10">
            <a:extLst>
              <a:ext uri="{FF2B5EF4-FFF2-40B4-BE49-F238E27FC236}">
                <a16:creationId xmlns:a16="http://schemas.microsoft.com/office/drawing/2014/main" id="{311E8BC4-92F2-1254-7BCC-9E7169301DA8}"/>
              </a:ext>
            </a:extLst>
          </p:cNvPr>
          <p:cNvPicPr>
            <a:picLocks noChangeAspect="1"/>
          </p:cNvPicPr>
          <p:nvPr/>
        </p:nvPicPr>
        <p:blipFill>
          <a:blip r:embed="rId3"/>
          <a:stretch>
            <a:fillRect/>
          </a:stretch>
        </p:blipFill>
        <p:spPr>
          <a:xfrm>
            <a:off x="6280030" y="2533794"/>
            <a:ext cx="5911970" cy="4296587"/>
          </a:xfrm>
          <a:prstGeom prst="rect">
            <a:avLst/>
          </a:prstGeom>
        </p:spPr>
      </p:pic>
    </p:spTree>
    <p:extLst>
      <p:ext uri="{BB962C8B-B14F-4D97-AF65-F5344CB8AC3E}">
        <p14:creationId xmlns:p14="http://schemas.microsoft.com/office/powerpoint/2010/main" val="10090418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415171"/>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XGBOOST Classifier is one of the Boosting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XGBOOST is an optimized distributed gradient boosting library designed to be highly efficient, flexible, and portable.</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XGBOOST Classifier</a:t>
            </a:r>
          </a:p>
        </p:txBody>
      </p:sp>
      <p:pic>
        <p:nvPicPr>
          <p:cNvPr id="6" name="Picture 5">
            <a:extLst>
              <a:ext uri="{FF2B5EF4-FFF2-40B4-BE49-F238E27FC236}">
                <a16:creationId xmlns:a16="http://schemas.microsoft.com/office/drawing/2014/main" id="{8B36F8E9-437A-656E-5BEB-B011EEC9E42B}"/>
              </a:ext>
            </a:extLst>
          </p:cNvPr>
          <p:cNvPicPr>
            <a:picLocks noChangeAspect="1"/>
          </p:cNvPicPr>
          <p:nvPr/>
        </p:nvPicPr>
        <p:blipFill>
          <a:blip r:embed="rId2"/>
          <a:stretch>
            <a:fillRect/>
          </a:stretch>
        </p:blipFill>
        <p:spPr>
          <a:xfrm>
            <a:off x="0" y="2623127"/>
            <a:ext cx="5144846" cy="4234873"/>
          </a:xfrm>
          <a:prstGeom prst="rect">
            <a:avLst/>
          </a:prstGeom>
        </p:spPr>
      </p:pic>
      <p:pic>
        <p:nvPicPr>
          <p:cNvPr id="8" name="Picture 7">
            <a:extLst>
              <a:ext uri="{FF2B5EF4-FFF2-40B4-BE49-F238E27FC236}">
                <a16:creationId xmlns:a16="http://schemas.microsoft.com/office/drawing/2014/main" id="{7D306D1B-7C53-85DC-8C0F-AB99DF43C906}"/>
              </a:ext>
            </a:extLst>
          </p:cNvPr>
          <p:cNvPicPr>
            <a:picLocks noChangeAspect="1"/>
          </p:cNvPicPr>
          <p:nvPr/>
        </p:nvPicPr>
        <p:blipFill>
          <a:blip r:embed="rId3"/>
          <a:stretch>
            <a:fillRect/>
          </a:stretch>
        </p:blipFill>
        <p:spPr>
          <a:xfrm>
            <a:off x="5829011" y="2245780"/>
            <a:ext cx="6362989" cy="4603595"/>
          </a:xfrm>
          <a:prstGeom prst="rect">
            <a:avLst/>
          </a:prstGeom>
        </p:spPr>
      </p:pic>
    </p:spTree>
    <p:extLst>
      <p:ext uri="{BB962C8B-B14F-4D97-AF65-F5344CB8AC3E}">
        <p14:creationId xmlns:p14="http://schemas.microsoft.com/office/powerpoint/2010/main" val="30828421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415171"/>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LGBM Classifier is one of the Boosting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Light GBM is a gradient-boosting framework that uses a tree-based learning algorithm.</a:t>
            </a:r>
          </a:p>
          <a:p>
            <a:pPr marL="342900" indent="-342900" algn="l">
              <a:lnSpc>
                <a:spcPct val="90000"/>
              </a:lnSpc>
              <a:buFont typeface="Wingdings" panose="05000000000000000000" pitchFamily="2" charset="2"/>
              <a:buChar char="v"/>
            </a:pPr>
            <a:r>
              <a:rPr lang="en-US" sz="2400" b="1" dirty="0">
                <a:solidFill>
                  <a:schemeClr val="tx1"/>
                </a:solidFill>
              </a:rPr>
              <a:t>Light GBM grows trees vertically.</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LGBM Classifier</a:t>
            </a:r>
          </a:p>
        </p:txBody>
      </p:sp>
      <p:pic>
        <p:nvPicPr>
          <p:cNvPr id="5" name="Picture 4">
            <a:extLst>
              <a:ext uri="{FF2B5EF4-FFF2-40B4-BE49-F238E27FC236}">
                <a16:creationId xmlns:a16="http://schemas.microsoft.com/office/drawing/2014/main" id="{8AABBE8B-E145-4DC7-B7D4-C65FA2C567B9}"/>
              </a:ext>
            </a:extLst>
          </p:cNvPr>
          <p:cNvPicPr>
            <a:picLocks noChangeAspect="1"/>
          </p:cNvPicPr>
          <p:nvPr/>
        </p:nvPicPr>
        <p:blipFill>
          <a:blip r:embed="rId2"/>
          <a:stretch>
            <a:fillRect/>
          </a:stretch>
        </p:blipFill>
        <p:spPr>
          <a:xfrm>
            <a:off x="0" y="2526601"/>
            <a:ext cx="5262113" cy="4331399"/>
          </a:xfrm>
          <a:prstGeom prst="rect">
            <a:avLst/>
          </a:prstGeom>
        </p:spPr>
      </p:pic>
      <p:pic>
        <p:nvPicPr>
          <p:cNvPr id="9" name="Picture 8">
            <a:extLst>
              <a:ext uri="{FF2B5EF4-FFF2-40B4-BE49-F238E27FC236}">
                <a16:creationId xmlns:a16="http://schemas.microsoft.com/office/drawing/2014/main" id="{FB5B0F58-BBA5-8CB3-BAFD-DAB6609CCAFE}"/>
              </a:ext>
            </a:extLst>
          </p:cNvPr>
          <p:cNvPicPr>
            <a:picLocks noChangeAspect="1"/>
          </p:cNvPicPr>
          <p:nvPr/>
        </p:nvPicPr>
        <p:blipFill>
          <a:blip r:embed="rId3"/>
          <a:stretch>
            <a:fillRect/>
          </a:stretch>
        </p:blipFill>
        <p:spPr>
          <a:xfrm>
            <a:off x="6253576" y="2526602"/>
            <a:ext cx="5938424" cy="4296424"/>
          </a:xfrm>
          <a:prstGeom prst="rect">
            <a:avLst/>
          </a:prstGeom>
        </p:spPr>
      </p:pic>
    </p:spTree>
    <p:extLst>
      <p:ext uri="{BB962C8B-B14F-4D97-AF65-F5344CB8AC3E}">
        <p14:creationId xmlns:p14="http://schemas.microsoft.com/office/powerpoint/2010/main" val="2916857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415171"/>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Hist Gradient Boosting Classifier is one of the Boosting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Much faster than Gradient Boosting Classifier for big datasets (</a:t>
            </a:r>
            <a:r>
              <a:rPr lang="en-US" sz="2400" b="1" dirty="0" err="1">
                <a:solidFill>
                  <a:schemeClr val="tx1"/>
                </a:solidFill>
              </a:rPr>
              <a:t>n_samples</a:t>
            </a:r>
            <a:r>
              <a:rPr lang="en-US" sz="2400" b="1" dirty="0">
                <a:solidFill>
                  <a:schemeClr val="tx1"/>
                </a:solidFill>
              </a:rPr>
              <a:t> &gt;= 10 000).</a:t>
            </a:r>
          </a:p>
          <a:p>
            <a:pPr marL="342900" indent="-342900" algn="l">
              <a:lnSpc>
                <a:spcPct val="90000"/>
              </a:lnSpc>
              <a:buFont typeface="Wingdings" panose="05000000000000000000" pitchFamily="2" charset="2"/>
              <a:buChar char="v"/>
            </a:pPr>
            <a:r>
              <a:rPr lang="en-US" sz="2400" b="1" dirty="0">
                <a:solidFill>
                  <a:schemeClr val="tx1"/>
                </a:solidFill>
              </a:rPr>
              <a:t>Based on Decision Trees.</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Hist Gradient Boosting Classifier</a:t>
            </a:r>
          </a:p>
        </p:txBody>
      </p:sp>
      <p:pic>
        <p:nvPicPr>
          <p:cNvPr id="5" name="Picture 4">
            <a:extLst>
              <a:ext uri="{FF2B5EF4-FFF2-40B4-BE49-F238E27FC236}">
                <a16:creationId xmlns:a16="http://schemas.microsoft.com/office/drawing/2014/main" id="{A0EC375E-82D4-63F6-0E1E-D4767F74EBEE}"/>
              </a:ext>
            </a:extLst>
          </p:cNvPr>
          <p:cNvPicPr>
            <a:picLocks noChangeAspect="1"/>
          </p:cNvPicPr>
          <p:nvPr/>
        </p:nvPicPr>
        <p:blipFill>
          <a:blip r:embed="rId2"/>
          <a:stretch>
            <a:fillRect/>
          </a:stretch>
        </p:blipFill>
        <p:spPr>
          <a:xfrm>
            <a:off x="0" y="2650825"/>
            <a:ext cx="5111196" cy="4207175"/>
          </a:xfrm>
          <a:prstGeom prst="rect">
            <a:avLst/>
          </a:prstGeom>
        </p:spPr>
      </p:pic>
      <p:pic>
        <p:nvPicPr>
          <p:cNvPr id="9" name="Picture 8">
            <a:extLst>
              <a:ext uri="{FF2B5EF4-FFF2-40B4-BE49-F238E27FC236}">
                <a16:creationId xmlns:a16="http://schemas.microsoft.com/office/drawing/2014/main" id="{09D49225-67F7-B237-0CE8-431112902CE8}"/>
              </a:ext>
            </a:extLst>
          </p:cNvPr>
          <p:cNvPicPr>
            <a:picLocks noChangeAspect="1"/>
          </p:cNvPicPr>
          <p:nvPr/>
        </p:nvPicPr>
        <p:blipFill>
          <a:blip r:embed="rId3"/>
          <a:stretch>
            <a:fillRect/>
          </a:stretch>
        </p:blipFill>
        <p:spPr>
          <a:xfrm>
            <a:off x="5902036" y="2296905"/>
            <a:ext cx="6289964" cy="4550762"/>
          </a:xfrm>
          <a:prstGeom prst="rect">
            <a:avLst/>
          </a:prstGeom>
        </p:spPr>
      </p:pic>
    </p:spTree>
    <p:extLst>
      <p:ext uri="{BB962C8B-B14F-4D97-AF65-F5344CB8AC3E}">
        <p14:creationId xmlns:p14="http://schemas.microsoft.com/office/powerpoint/2010/main" val="31045396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296679"/>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Voting Classifier is one of the Stacking Ensemble Learning Classifiers.</a:t>
            </a:r>
          </a:p>
          <a:p>
            <a:pPr marL="342900" indent="-342900" algn="l">
              <a:lnSpc>
                <a:spcPct val="90000"/>
              </a:lnSpc>
              <a:buFont typeface="Wingdings" panose="05000000000000000000" pitchFamily="2" charset="2"/>
              <a:buChar char="v"/>
            </a:pPr>
            <a:r>
              <a:rPr lang="en-US" sz="2400" b="1" dirty="0">
                <a:solidFill>
                  <a:schemeClr val="tx1"/>
                </a:solidFill>
              </a:rPr>
              <a:t>Combine different three models together(</a:t>
            </a:r>
            <a:r>
              <a:rPr lang="en-US" sz="2400" b="1" dirty="0" err="1">
                <a:solidFill>
                  <a:schemeClr val="tx1"/>
                </a:solidFill>
              </a:rPr>
              <a:t>RandomForest</a:t>
            </a:r>
            <a:r>
              <a:rPr lang="en-US" sz="2400" b="1" dirty="0">
                <a:solidFill>
                  <a:schemeClr val="tx1"/>
                </a:solidFill>
              </a:rPr>
              <a:t>, </a:t>
            </a:r>
            <a:r>
              <a:rPr lang="en-US" sz="2400" b="1" dirty="0" err="1">
                <a:solidFill>
                  <a:schemeClr val="tx1"/>
                </a:solidFill>
              </a:rPr>
              <a:t>HistGradientBoosting</a:t>
            </a:r>
            <a:r>
              <a:rPr lang="en-US" sz="2400" b="1" dirty="0">
                <a:solidFill>
                  <a:schemeClr val="tx1"/>
                </a:solidFill>
              </a:rPr>
              <a:t>, LGBM) classifiers</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Voting Classifier</a:t>
            </a:r>
          </a:p>
        </p:txBody>
      </p:sp>
      <p:pic>
        <p:nvPicPr>
          <p:cNvPr id="6" name="Picture 5">
            <a:extLst>
              <a:ext uri="{FF2B5EF4-FFF2-40B4-BE49-F238E27FC236}">
                <a16:creationId xmlns:a16="http://schemas.microsoft.com/office/drawing/2014/main" id="{DFE6F99A-D2AF-447E-A229-2CE1C9CB9009}"/>
              </a:ext>
            </a:extLst>
          </p:cNvPr>
          <p:cNvPicPr>
            <a:picLocks noChangeAspect="1"/>
          </p:cNvPicPr>
          <p:nvPr/>
        </p:nvPicPr>
        <p:blipFill>
          <a:blip r:embed="rId2"/>
          <a:stretch>
            <a:fillRect/>
          </a:stretch>
        </p:blipFill>
        <p:spPr>
          <a:xfrm>
            <a:off x="5421745" y="4081466"/>
            <a:ext cx="6704403" cy="959261"/>
          </a:xfrm>
          <a:prstGeom prst="rect">
            <a:avLst/>
          </a:prstGeom>
        </p:spPr>
      </p:pic>
      <p:pic>
        <p:nvPicPr>
          <p:cNvPr id="8" name="Picture 7">
            <a:extLst>
              <a:ext uri="{FF2B5EF4-FFF2-40B4-BE49-F238E27FC236}">
                <a16:creationId xmlns:a16="http://schemas.microsoft.com/office/drawing/2014/main" id="{640BB1D4-31E2-F998-353E-DC2B0BE42D10}"/>
              </a:ext>
            </a:extLst>
          </p:cNvPr>
          <p:cNvPicPr>
            <a:picLocks noChangeAspect="1"/>
          </p:cNvPicPr>
          <p:nvPr/>
        </p:nvPicPr>
        <p:blipFill>
          <a:blip r:embed="rId3"/>
          <a:stretch>
            <a:fillRect/>
          </a:stretch>
        </p:blipFill>
        <p:spPr>
          <a:xfrm>
            <a:off x="0" y="2395204"/>
            <a:ext cx="5421745" cy="4462797"/>
          </a:xfrm>
          <a:prstGeom prst="rect">
            <a:avLst/>
          </a:prstGeom>
        </p:spPr>
      </p:pic>
    </p:spTree>
    <p:extLst>
      <p:ext uri="{BB962C8B-B14F-4D97-AF65-F5344CB8AC3E}">
        <p14:creationId xmlns:p14="http://schemas.microsoft.com/office/powerpoint/2010/main" val="3780953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268856" y="4759760"/>
            <a:ext cx="11516744" cy="1115605"/>
          </a:xfrm>
        </p:spPr>
        <p:txBody>
          <a:bodyPr>
            <a:noAutofit/>
          </a:bodyPr>
          <a:lstStyle/>
          <a:p>
            <a:pPr marL="285750" indent="-285750" algn="l">
              <a:lnSpc>
                <a:spcPct val="90000"/>
              </a:lnSpc>
              <a:buFont typeface="Wingdings" panose="05000000000000000000" pitchFamily="2" charset="2"/>
              <a:buChar char="v"/>
            </a:pPr>
            <a:r>
              <a:rPr lang="en-US" sz="1600" dirty="0"/>
              <a:t>Hist Gradient Boosting Classifier Model is our Ensemble Champion model and gave us the highest </a:t>
            </a:r>
            <a:r>
              <a:rPr lang="en-US" sz="2000" b="1" u="sng" dirty="0">
                <a:solidFill>
                  <a:srgbClr val="FF0000"/>
                </a:solidFill>
              </a:rPr>
              <a:t>roc_auc </a:t>
            </a:r>
            <a:r>
              <a:rPr lang="en-US" sz="1600" dirty="0"/>
              <a:t>score (0.9525143415801215).</a:t>
            </a:r>
          </a:p>
          <a:p>
            <a:pPr algn="l">
              <a:lnSpc>
                <a:spcPct val="90000"/>
              </a:lnSpc>
            </a:pPr>
            <a:endParaRPr lang="en-US" sz="1600" dirty="0"/>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620383" y="3663156"/>
            <a:ext cx="10349089" cy="854791"/>
          </a:xfrm>
        </p:spPr>
        <p:txBody>
          <a:bodyPr anchor="b">
            <a:normAutofit/>
          </a:bodyPr>
          <a:lstStyle/>
          <a:p>
            <a:r>
              <a:rPr lang="en-US" dirty="0"/>
              <a:t>Compare Between Ensemble Models</a:t>
            </a:r>
          </a:p>
        </p:txBody>
      </p:sp>
      <p:pic>
        <p:nvPicPr>
          <p:cNvPr id="5" name="Picture 4" descr="Chart, bar chart&#10;&#10;Description automatically generated">
            <a:extLst>
              <a:ext uri="{FF2B5EF4-FFF2-40B4-BE49-F238E27FC236}">
                <a16:creationId xmlns:a16="http://schemas.microsoft.com/office/drawing/2014/main" id="{0E346691-FC03-CD88-D5CF-246243EE0127}"/>
              </a:ext>
            </a:extLst>
          </p:cNvPr>
          <p:cNvPicPr>
            <a:picLocks noChangeAspect="1"/>
          </p:cNvPicPr>
          <p:nvPr/>
        </p:nvPicPr>
        <p:blipFill>
          <a:blip r:embed="rId2"/>
          <a:stretch>
            <a:fillRect/>
          </a:stretch>
        </p:blipFill>
        <p:spPr>
          <a:xfrm>
            <a:off x="209729" y="263319"/>
            <a:ext cx="11634998" cy="3399837"/>
          </a:xfrm>
          <a:prstGeom prst="rect">
            <a:avLst/>
          </a:prstGeom>
        </p:spPr>
      </p:pic>
    </p:spTree>
    <p:extLst>
      <p:ext uri="{BB962C8B-B14F-4D97-AF65-F5344CB8AC3E}">
        <p14:creationId xmlns:p14="http://schemas.microsoft.com/office/powerpoint/2010/main" val="23303149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164620" y="1000225"/>
            <a:ext cx="11862760" cy="1296679"/>
          </a:xfrm>
        </p:spPr>
        <p:txBody>
          <a:bodyPr>
            <a:noAutofit/>
          </a:bodyPr>
          <a:lstStyle/>
          <a:p>
            <a:pPr marL="342900" indent="-342900" algn="l">
              <a:lnSpc>
                <a:spcPct val="90000"/>
              </a:lnSpc>
              <a:buFont typeface="Wingdings" panose="05000000000000000000" pitchFamily="2" charset="2"/>
              <a:buChar char="v"/>
            </a:pPr>
            <a:r>
              <a:rPr lang="en-US" sz="2400" b="1" dirty="0">
                <a:solidFill>
                  <a:schemeClr val="tx1"/>
                </a:solidFill>
              </a:rPr>
              <a:t>We tune the learning rate in Hist Gradient boosting Classifier.</a:t>
            </a:r>
          </a:p>
          <a:p>
            <a:pPr marL="342900" indent="-342900" algn="l">
              <a:lnSpc>
                <a:spcPct val="90000"/>
              </a:lnSpc>
              <a:buFont typeface="Wingdings" panose="05000000000000000000" pitchFamily="2" charset="2"/>
              <a:buChar char="v"/>
            </a:pPr>
            <a:r>
              <a:rPr lang="en-US" sz="2400" b="1" dirty="0">
                <a:solidFill>
                  <a:schemeClr val="tx1"/>
                </a:solidFill>
              </a:rPr>
              <a:t>Learning Rate Values: ['0.1', '0.01', '0.001', '0.3', '0.03', '0.003', '0.9', '0.09', '0.009']</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145434"/>
            <a:ext cx="10349089" cy="854791"/>
          </a:xfrm>
        </p:spPr>
        <p:txBody>
          <a:bodyPr anchor="b">
            <a:normAutofit/>
          </a:bodyPr>
          <a:lstStyle/>
          <a:p>
            <a:r>
              <a:rPr lang="en-US" dirty="0"/>
              <a:t>Tunning Hist Gradient Boosting Classifier</a:t>
            </a:r>
          </a:p>
        </p:txBody>
      </p:sp>
      <p:sp>
        <p:nvSpPr>
          <p:cNvPr id="7" name="Text Placeholder 3">
            <a:extLst>
              <a:ext uri="{FF2B5EF4-FFF2-40B4-BE49-F238E27FC236}">
                <a16:creationId xmlns:a16="http://schemas.microsoft.com/office/drawing/2014/main" id="{22C75F7C-4FDA-BE9C-F6B1-00BBA47E00DF}"/>
              </a:ext>
            </a:extLst>
          </p:cNvPr>
          <p:cNvSpPr txBox="1">
            <a:spLocks/>
          </p:cNvSpPr>
          <p:nvPr/>
        </p:nvSpPr>
        <p:spPr>
          <a:xfrm>
            <a:off x="6877323" y="3157604"/>
            <a:ext cx="5150057" cy="1759454"/>
          </a:xfrm>
          <a:prstGeom prst="rect">
            <a:avLst/>
          </a:prstGeom>
          <a:noFill/>
          <a:ln>
            <a:noFill/>
          </a:ln>
        </p:spPr>
        <p:txBody>
          <a:bodyPr vert="horz" lIns="0" tIns="216000" rIns="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90000"/>
              </a:lnSpc>
              <a:buFont typeface="Wingdings" panose="05000000000000000000" pitchFamily="2" charset="2"/>
              <a:buChar char="v"/>
            </a:pPr>
            <a:r>
              <a:rPr lang="en-US" sz="2400" b="1" dirty="0">
                <a:solidFill>
                  <a:schemeClr val="tx1"/>
                </a:solidFill>
              </a:rPr>
              <a:t>The best Learning Rate value after tunning </a:t>
            </a:r>
            <a:r>
              <a:rPr lang="en-US" sz="2400" b="1">
                <a:solidFill>
                  <a:schemeClr val="tx1"/>
                </a:solidFill>
              </a:rPr>
              <a:t>is 0.01 </a:t>
            </a:r>
            <a:r>
              <a:rPr lang="en-US" sz="2400" b="1" dirty="0">
                <a:solidFill>
                  <a:schemeClr val="tx1"/>
                </a:solidFill>
              </a:rPr>
              <a:t>and gave us a roc_auc score of (0.9525143415801215).</a:t>
            </a:r>
          </a:p>
        </p:txBody>
      </p:sp>
      <p:pic>
        <p:nvPicPr>
          <p:cNvPr id="10" name="Picture 9">
            <a:extLst>
              <a:ext uri="{FF2B5EF4-FFF2-40B4-BE49-F238E27FC236}">
                <a16:creationId xmlns:a16="http://schemas.microsoft.com/office/drawing/2014/main" id="{90DD87A3-CE3B-2C9C-AD4E-CABEA8E5480E}"/>
              </a:ext>
            </a:extLst>
          </p:cNvPr>
          <p:cNvPicPr>
            <a:picLocks noChangeAspect="1"/>
          </p:cNvPicPr>
          <p:nvPr/>
        </p:nvPicPr>
        <p:blipFill>
          <a:blip r:embed="rId2"/>
          <a:stretch>
            <a:fillRect/>
          </a:stretch>
        </p:blipFill>
        <p:spPr>
          <a:xfrm>
            <a:off x="0" y="2333625"/>
            <a:ext cx="6705600" cy="4524375"/>
          </a:xfrm>
          <a:prstGeom prst="rect">
            <a:avLst/>
          </a:prstGeom>
        </p:spPr>
      </p:pic>
    </p:spTree>
    <p:extLst>
      <p:ext uri="{BB962C8B-B14F-4D97-AF65-F5344CB8AC3E}">
        <p14:creationId xmlns:p14="http://schemas.microsoft.com/office/powerpoint/2010/main" val="29450712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b="1" dirty="0">
                <a:effectLst/>
                <a:latin typeface="+mj-lt"/>
                <a:ea typeface="Calibri" panose="020F0502020204030204" pitchFamily="34" charset="0"/>
              </a:rPr>
              <a:t>The champion models :</a:t>
            </a:r>
          </a:p>
          <a:p>
            <a:pPr marL="285750" indent="-285750">
              <a:buFont typeface="Wingdings" panose="05000000000000000000" pitchFamily="2" charset="2"/>
              <a:buChar char="Ø"/>
            </a:pPr>
            <a:r>
              <a:rPr lang="en-US" sz="1800" b="1" dirty="0">
                <a:effectLst/>
                <a:latin typeface="+mj-lt"/>
                <a:ea typeface="Calibri" panose="020F0502020204030204" pitchFamily="34" charset="0"/>
              </a:rPr>
              <a:t>Traditional</a:t>
            </a:r>
            <a:r>
              <a:rPr lang="en-US" sz="1800" b="1" dirty="0">
                <a:latin typeface="+mj-lt"/>
                <a:ea typeface="Calibri" panose="020F0502020204030204" pitchFamily="34" charset="0"/>
              </a:rPr>
              <a:t> machine learning is a Decision tree</a:t>
            </a:r>
            <a:r>
              <a:rPr lang="en-US" sz="1800" b="1" dirty="0">
                <a:effectLst/>
                <a:latin typeface="+mj-lt"/>
                <a:ea typeface="Calibri" panose="020F0502020204030204" pitchFamily="34" charset="0"/>
              </a:rPr>
              <a:t>.</a:t>
            </a:r>
            <a:endParaRPr lang="en-US" sz="1800" b="1" dirty="0">
              <a:latin typeface="+mj-lt"/>
              <a:ea typeface="Calibri" panose="020F0502020204030204" pitchFamily="34" charset="0"/>
            </a:endParaRPr>
          </a:p>
          <a:p>
            <a:pPr marL="285750" indent="-285750">
              <a:buFont typeface="Wingdings" panose="05000000000000000000" pitchFamily="2" charset="2"/>
              <a:buChar char="Ø"/>
            </a:pPr>
            <a:r>
              <a:rPr lang="en-US" sz="1800" b="1" dirty="0">
                <a:effectLst/>
                <a:latin typeface="+mj-lt"/>
                <a:ea typeface="Calibri" panose="020F0502020204030204" pitchFamily="34" charset="0"/>
              </a:rPr>
              <a:t>Ensemble learning is a Hist gradient boosting classifier.</a:t>
            </a:r>
          </a:p>
          <a:p>
            <a:endParaRPr lang="en-US" sz="1800" b="1" dirty="0">
              <a:effectLst/>
              <a:latin typeface="+mj-lt"/>
              <a:ea typeface="Calibri" panose="020F0502020204030204" pitchFamily="34" charset="0"/>
            </a:endParaRPr>
          </a:p>
          <a:p>
            <a:pPr marL="285750" indent="-285750">
              <a:buFont typeface="Wingdings" panose="05000000000000000000" pitchFamily="2" charset="2"/>
              <a:buChar char="Ø"/>
            </a:pPr>
            <a:endParaRPr lang="en-US" sz="1800" b="1" dirty="0">
              <a:effectLst/>
              <a:latin typeface="+mj-lt"/>
              <a:ea typeface="Calibri" panose="020F0502020204030204" pitchFamily="34" charset="0"/>
            </a:endParaRP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352029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94415F-E6B4-5CAB-3740-83E4D9622524}"/>
              </a:ext>
            </a:extLst>
          </p:cNvPr>
          <p:cNvSpPr txBox="1"/>
          <p:nvPr/>
        </p:nvSpPr>
        <p:spPr>
          <a:xfrm>
            <a:off x="4180114" y="2875002"/>
            <a:ext cx="4217436" cy="1107996"/>
          </a:xfrm>
          <a:prstGeom prst="rect">
            <a:avLst/>
          </a:prstGeom>
          <a:noFill/>
        </p:spPr>
        <p:txBody>
          <a:bodyPr wrap="square" rtlCol="0">
            <a:spAutoFit/>
          </a:bodyPr>
          <a:lstStyle/>
          <a:p>
            <a:r>
              <a:rPr lang="en-US" sz="6600" dirty="0">
                <a:latin typeface="Abadi" panose="020B0604020104020204" pitchFamily="34" charset="0"/>
              </a:rPr>
              <a:t>Thank You</a:t>
            </a:r>
          </a:p>
        </p:txBody>
      </p:sp>
    </p:spTree>
    <p:extLst>
      <p:ext uri="{BB962C8B-B14F-4D97-AF65-F5344CB8AC3E}">
        <p14:creationId xmlns:p14="http://schemas.microsoft.com/office/powerpoint/2010/main" val="371904568"/>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latin typeface="+mj-lt"/>
              </a:rPr>
              <a:t>Credit card transactions are one of the most business-critical problems because we deal with personal and critical information, and we also deal with the highly skewed nature of the dataset because fraud transactions are very smaller than natural transactions, so we deal with unbalanced data and target the small class, so it is a challengeable problem.</a:t>
            </a:r>
          </a:p>
          <a:p>
            <a:r>
              <a:rPr lang="en-US" sz="1800" b="1" dirty="0">
                <a:effectLst/>
                <a:latin typeface="+mj-lt"/>
                <a:ea typeface="Calibri" panose="020F0502020204030204" pitchFamily="34" charset="0"/>
              </a:rPr>
              <a:t>Fraud can be avoided in two ways:</a:t>
            </a:r>
          </a:p>
          <a:p>
            <a:pPr marL="285750" indent="-285750">
              <a:buFont typeface="Wingdings" panose="05000000000000000000" pitchFamily="2" charset="2"/>
              <a:buChar char="Ø"/>
            </a:pPr>
            <a:r>
              <a:rPr lang="en-US" sz="1800" b="1" dirty="0">
                <a:effectLst/>
                <a:latin typeface="+mj-lt"/>
                <a:ea typeface="Calibri" panose="020F0502020204030204" pitchFamily="34" charset="0"/>
              </a:rPr>
              <a:t>Fraud Prevention.</a:t>
            </a:r>
            <a:endParaRPr lang="en-US" sz="1800" b="1" dirty="0">
              <a:latin typeface="+mj-lt"/>
              <a:ea typeface="Calibri" panose="020F0502020204030204" pitchFamily="34" charset="0"/>
            </a:endParaRPr>
          </a:p>
          <a:p>
            <a:pPr marL="285750" indent="-285750">
              <a:buFont typeface="Wingdings" panose="05000000000000000000" pitchFamily="2" charset="2"/>
              <a:buChar char="Ø"/>
            </a:pPr>
            <a:r>
              <a:rPr lang="en-US" sz="1800" b="1" dirty="0">
                <a:effectLst/>
                <a:latin typeface="+mj-lt"/>
                <a:ea typeface="Calibri" panose="020F0502020204030204" pitchFamily="34" charset="0"/>
              </a:rPr>
              <a:t>Fraud Detection.</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Problem Definition</a:t>
            </a:r>
          </a:p>
        </p:txBody>
      </p:sp>
    </p:spTree>
    <p:extLst>
      <p:ext uri="{BB962C8B-B14F-4D97-AF65-F5344CB8AC3E}">
        <p14:creationId xmlns:p14="http://schemas.microsoft.com/office/powerpoint/2010/main" val="4299176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75" r="75"/>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327804" y="1966823"/>
            <a:ext cx="4252823" cy="1804202"/>
          </a:xfrm>
        </p:spPr>
        <p:txBody>
          <a:bodyPr>
            <a:normAutofit fontScale="90000"/>
          </a:bodyPr>
          <a:lstStyle/>
          <a:p>
            <a:r>
              <a:rPr lang="en-US" dirty="0"/>
              <a:t>Dataset Description. Handling Dataset.</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Dataset Description.</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normAutofit fontScale="92500" lnSpcReduction="10000"/>
          </a:bodyPr>
          <a:lstStyle/>
          <a:p>
            <a:r>
              <a:rPr lang="en-US" sz="1500" dirty="0">
                <a:latin typeface="+mj-lt"/>
              </a:rPr>
              <a:t>This dataset of simulated credit card transactions includes both genuine and fraudulent transactions that occurred between January 1 and December 31, 2020. It includes transactions made with a pool of 800 businesses using the credit cards of 1000 customers.</a:t>
            </a:r>
          </a:p>
          <a:p>
            <a:r>
              <a:rPr lang="en-US" sz="1500" dirty="0">
                <a:latin typeface="+mj-lt"/>
              </a:rPr>
              <a:t>The dataset splits into two main files fraudTrain.csv and fraudTest.csv and contains 23 features.</a:t>
            </a:r>
          </a:p>
        </p:txBody>
      </p:sp>
      <p:sp>
        <p:nvSpPr>
          <p:cNvPr id="9" name="Text Placeholder 8"/>
          <p:cNvSpPr>
            <a:spLocks noGrp="1"/>
          </p:cNvSpPr>
          <p:nvPr>
            <p:ph type="body" sz="quarter" idx="16"/>
          </p:nvPr>
        </p:nvSpPr>
        <p:spPr>
          <a:xfrm>
            <a:off x="565031" y="4073522"/>
            <a:ext cx="4084607" cy="2663707"/>
          </a:xfrm>
        </p:spPr>
        <p:txBody>
          <a:bodyPr>
            <a:normAutofit/>
          </a:bodyPr>
          <a:lstStyle/>
          <a:p>
            <a:r>
              <a:rPr lang="en-US" sz="1500" b="1" dirty="0">
                <a:latin typeface="+mj-lt"/>
              </a:rPr>
              <a:t>Data Engineering and EDA contain:</a:t>
            </a:r>
          </a:p>
          <a:p>
            <a:pPr marL="285750" indent="-285750">
              <a:buFont typeface="Wingdings" panose="05000000000000000000" pitchFamily="2" charset="2"/>
              <a:buChar char="ü"/>
            </a:pPr>
            <a:r>
              <a:rPr lang="en-US" sz="1500" dirty="0">
                <a:latin typeface="+mj-lt"/>
              </a:rPr>
              <a:t>Check null values.</a:t>
            </a:r>
          </a:p>
          <a:p>
            <a:pPr marL="285750" indent="-285750">
              <a:buFont typeface="Wingdings" panose="05000000000000000000" pitchFamily="2" charset="2"/>
              <a:buChar char="ü"/>
            </a:pPr>
            <a:r>
              <a:rPr lang="en-US" sz="1500" dirty="0">
                <a:latin typeface="+mj-lt"/>
              </a:rPr>
              <a:t>Check Data imbalanced.</a:t>
            </a:r>
          </a:p>
          <a:p>
            <a:pPr marL="285750" indent="-285750">
              <a:buFont typeface="Wingdings" panose="05000000000000000000" pitchFamily="2" charset="2"/>
              <a:buChar char="ü"/>
            </a:pPr>
            <a:r>
              <a:rPr lang="en-US" sz="1500" dirty="0">
                <a:latin typeface="+mj-lt"/>
              </a:rPr>
              <a:t>Handling Imbalanced data.</a:t>
            </a:r>
          </a:p>
          <a:p>
            <a:pPr marL="285750" indent="-285750">
              <a:buFont typeface="Wingdings" panose="05000000000000000000" pitchFamily="2" charset="2"/>
              <a:buChar char="ü"/>
            </a:pPr>
            <a:r>
              <a:rPr lang="en-US" sz="1500" dirty="0">
                <a:latin typeface="+mj-lt"/>
              </a:rPr>
              <a:t>Handling Object columns.</a:t>
            </a:r>
          </a:p>
          <a:p>
            <a:pPr marL="285750" indent="-285750">
              <a:buFont typeface="Wingdings" panose="05000000000000000000" pitchFamily="2" charset="2"/>
              <a:buChar char="ü"/>
            </a:pPr>
            <a:r>
              <a:rPr lang="en-US" sz="1500" dirty="0">
                <a:latin typeface="+mj-lt"/>
              </a:rPr>
              <a:t>Check and handle outliers.</a:t>
            </a:r>
          </a:p>
          <a:p>
            <a:pPr marL="285750" indent="-285750">
              <a:buFont typeface="Wingdings" panose="05000000000000000000" pitchFamily="2" charset="2"/>
              <a:buChar char="ü"/>
            </a:pPr>
            <a:r>
              <a:rPr lang="en-US" sz="1500" dirty="0">
                <a:latin typeface="+mj-lt"/>
              </a:rPr>
              <a:t>Feature Selection.</a:t>
            </a:r>
          </a:p>
          <a:p>
            <a:endParaRPr lang="en-US" dirty="0"/>
          </a:p>
        </p:txBody>
      </p:sp>
      <p:sp>
        <p:nvSpPr>
          <p:cNvPr id="3" name="TextBox 2">
            <a:extLst>
              <a:ext uri="{FF2B5EF4-FFF2-40B4-BE49-F238E27FC236}">
                <a16:creationId xmlns:a16="http://schemas.microsoft.com/office/drawing/2014/main" id="{C065FEEB-D36A-6856-2EA7-285BC903ABBA}"/>
              </a:ext>
            </a:extLst>
          </p:cNvPr>
          <p:cNvSpPr txBox="1"/>
          <p:nvPr/>
        </p:nvSpPr>
        <p:spPr>
          <a:xfrm>
            <a:off x="565031" y="3623094"/>
            <a:ext cx="3778368" cy="338554"/>
          </a:xfrm>
          <a:prstGeom prst="rect">
            <a:avLst/>
          </a:prstGeom>
          <a:noFill/>
        </p:spPr>
        <p:txBody>
          <a:bodyPr wrap="square">
            <a:spAutoFit/>
          </a:bodyPr>
          <a:lstStyle/>
          <a:p>
            <a:r>
              <a:rPr lang="en-US" sz="1600" b="1" dirty="0">
                <a:latin typeface="+mj-lt"/>
                <a:cs typeface="Arial" panose="020B0604020202020204" pitchFamily="34" charset="0"/>
              </a:rPr>
              <a:t>Handling Dataset</a:t>
            </a:r>
          </a:p>
        </p:txBody>
      </p:sp>
    </p:spTree>
    <p:extLst>
      <p:ext uri="{BB962C8B-B14F-4D97-AF65-F5344CB8AC3E}">
        <p14:creationId xmlns:p14="http://schemas.microsoft.com/office/powerpoint/2010/main" val="2687958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641672" y="2040520"/>
            <a:ext cx="4120444" cy="1818655"/>
          </a:xfrm>
        </p:spPr>
        <p:txBody>
          <a:bodyPr/>
          <a:lstStyle/>
          <a:p>
            <a:r>
              <a:rPr lang="en-US" dirty="0"/>
              <a:t>Check Null Values</a:t>
            </a:r>
          </a:p>
        </p:txBody>
      </p:sp>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5"/>
          </p:nvPr>
        </p:nvSpPr>
        <p:spPr>
          <a:xfrm>
            <a:off x="798691" y="4031658"/>
            <a:ext cx="2748073" cy="798960"/>
          </a:xfrm>
        </p:spPr>
        <p:txBody>
          <a:bodyPr>
            <a:normAutofit/>
          </a:bodyPr>
          <a:lstStyle/>
          <a:p>
            <a:r>
              <a:rPr lang="en-US" dirty="0"/>
              <a:t>Our dataset does not contain any null values.</a:t>
            </a:r>
          </a:p>
        </p:txBody>
      </p:sp>
      <p:pic>
        <p:nvPicPr>
          <p:cNvPr id="22" name="Picture 21">
            <a:extLst>
              <a:ext uri="{FF2B5EF4-FFF2-40B4-BE49-F238E27FC236}">
                <a16:creationId xmlns:a16="http://schemas.microsoft.com/office/drawing/2014/main" id="{89656958-F165-5CCE-3E50-8FD1ACDE50B7}"/>
              </a:ext>
            </a:extLst>
          </p:cNvPr>
          <p:cNvPicPr>
            <a:picLocks noChangeAspect="1"/>
          </p:cNvPicPr>
          <p:nvPr/>
        </p:nvPicPr>
        <p:blipFill>
          <a:blip r:embed="rId2"/>
          <a:stretch>
            <a:fillRect/>
          </a:stretch>
        </p:blipFill>
        <p:spPr>
          <a:xfrm>
            <a:off x="3807149" y="0"/>
            <a:ext cx="8384851" cy="6858000"/>
          </a:xfrm>
          <a:prstGeom prst="rect">
            <a:avLst/>
          </a:prstGeom>
        </p:spPr>
      </p:pic>
    </p:spTree>
    <p:extLst>
      <p:ext uri="{BB962C8B-B14F-4D97-AF65-F5344CB8AC3E}">
        <p14:creationId xmlns:p14="http://schemas.microsoft.com/office/powerpoint/2010/main" val="41859210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262110" y="2045206"/>
            <a:ext cx="4120444" cy="1818655"/>
          </a:xfrm>
        </p:spPr>
        <p:txBody>
          <a:bodyPr/>
          <a:lstStyle/>
          <a:p>
            <a:r>
              <a:rPr lang="en-US" sz="5400" dirty="0">
                <a:latin typeface="+mj-lt"/>
              </a:rPr>
              <a:t>Check Data imbalanced</a:t>
            </a:r>
            <a:endParaRPr lang="en-US" dirty="0"/>
          </a:p>
        </p:txBody>
      </p:sp>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5"/>
          </p:nvPr>
        </p:nvSpPr>
        <p:spPr>
          <a:xfrm>
            <a:off x="384622" y="4031657"/>
            <a:ext cx="3816441" cy="2395022"/>
          </a:xfrm>
        </p:spPr>
        <p:txBody>
          <a:bodyPr>
            <a:normAutofit/>
          </a:bodyPr>
          <a:lstStyle/>
          <a:p>
            <a:r>
              <a:rPr lang="en-US" b="1" dirty="0"/>
              <a:t>Our dataset is unbalanced because:</a:t>
            </a:r>
          </a:p>
          <a:p>
            <a:pPr marL="285750" indent="-285750">
              <a:buFont typeface="Wingdings" panose="05000000000000000000" pitchFamily="2" charset="2"/>
              <a:buChar char="Ø"/>
            </a:pPr>
            <a:r>
              <a:rPr lang="en-US" dirty="0"/>
              <a:t>We have imbalanced samples between 2 classes(0 and 1).</a:t>
            </a:r>
          </a:p>
          <a:p>
            <a:pPr marL="285750" indent="-285750">
              <a:buFont typeface="Wingdings" panose="05000000000000000000" pitchFamily="2" charset="2"/>
              <a:buChar char="Ø"/>
            </a:pPr>
            <a:r>
              <a:rPr lang="en-US" dirty="0"/>
              <a:t>We target the minority class(1).</a:t>
            </a:r>
          </a:p>
        </p:txBody>
      </p:sp>
      <p:pic>
        <p:nvPicPr>
          <p:cNvPr id="5" name="Picture 4">
            <a:extLst>
              <a:ext uri="{FF2B5EF4-FFF2-40B4-BE49-F238E27FC236}">
                <a16:creationId xmlns:a16="http://schemas.microsoft.com/office/drawing/2014/main" id="{376726D5-C9E2-9600-A7AF-B7A331AD5822}"/>
              </a:ext>
            </a:extLst>
          </p:cNvPr>
          <p:cNvPicPr>
            <a:picLocks noChangeAspect="1"/>
          </p:cNvPicPr>
          <p:nvPr/>
        </p:nvPicPr>
        <p:blipFill>
          <a:blip r:embed="rId2"/>
          <a:stretch>
            <a:fillRect/>
          </a:stretch>
        </p:blipFill>
        <p:spPr>
          <a:xfrm>
            <a:off x="5024383" y="0"/>
            <a:ext cx="7167617" cy="6858000"/>
          </a:xfrm>
          <a:prstGeom prst="rect">
            <a:avLst/>
          </a:prstGeom>
        </p:spPr>
      </p:pic>
    </p:spTree>
    <p:extLst>
      <p:ext uri="{BB962C8B-B14F-4D97-AF65-F5344CB8AC3E}">
        <p14:creationId xmlns:p14="http://schemas.microsoft.com/office/powerpoint/2010/main" val="4353403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268856" y="3904969"/>
            <a:ext cx="4734465" cy="1822971"/>
          </a:xfrm>
        </p:spPr>
        <p:txBody>
          <a:bodyPr>
            <a:noAutofit/>
          </a:bodyPr>
          <a:lstStyle/>
          <a:p>
            <a:pPr algn="l">
              <a:lnSpc>
                <a:spcPct val="90000"/>
              </a:lnSpc>
            </a:pPr>
            <a:r>
              <a:rPr lang="en-US" sz="1600" b="1" dirty="0"/>
              <a:t>Handling Imbalanced problems using four techniques:</a:t>
            </a:r>
          </a:p>
          <a:p>
            <a:pPr marL="285750" indent="-285750" algn="l">
              <a:lnSpc>
                <a:spcPct val="90000"/>
              </a:lnSpc>
              <a:buFont typeface="Wingdings" panose="05000000000000000000" pitchFamily="2" charset="2"/>
              <a:buChar char="ü"/>
            </a:pPr>
            <a:r>
              <a:rPr lang="en-US" sz="1600" dirty="0"/>
              <a:t>Smote.</a:t>
            </a:r>
          </a:p>
          <a:p>
            <a:pPr marL="285750" indent="-285750" algn="l">
              <a:lnSpc>
                <a:spcPct val="90000"/>
              </a:lnSpc>
              <a:buFont typeface="Wingdings" panose="05000000000000000000" pitchFamily="2" charset="2"/>
              <a:buChar char="ü"/>
            </a:pPr>
            <a:r>
              <a:rPr lang="en-US" sz="1600" dirty="0"/>
              <a:t>Random Over Sampling.</a:t>
            </a:r>
          </a:p>
          <a:p>
            <a:pPr marL="285750" indent="-285750" algn="l">
              <a:lnSpc>
                <a:spcPct val="90000"/>
              </a:lnSpc>
              <a:buFont typeface="Wingdings" panose="05000000000000000000" pitchFamily="2" charset="2"/>
              <a:buChar char="ü"/>
            </a:pPr>
            <a:r>
              <a:rPr lang="en-US" sz="1600" dirty="0"/>
              <a:t>Edited Nearest </a:t>
            </a:r>
            <a:r>
              <a:rPr lang="en-US" sz="1600" dirty="0" err="1"/>
              <a:t>neighbours</a:t>
            </a:r>
            <a:r>
              <a:rPr lang="en-US" sz="1600" dirty="0"/>
              <a:t>. </a:t>
            </a:r>
          </a:p>
          <a:p>
            <a:pPr marL="285750" indent="-285750" algn="l">
              <a:lnSpc>
                <a:spcPct val="90000"/>
              </a:lnSpc>
              <a:buFont typeface="Wingdings" panose="05000000000000000000" pitchFamily="2" charset="2"/>
              <a:buChar char="ü"/>
            </a:pPr>
            <a:r>
              <a:rPr lang="en-US" sz="1600" dirty="0"/>
              <a:t>Random Under Sampling.</a:t>
            </a:r>
          </a:p>
          <a:p>
            <a:pPr>
              <a:lnSpc>
                <a:spcPct val="90000"/>
              </a:lnSpc>
            </a:pPr>
            <a:endParaRPr lang="en-US" sz="1600" dirty="0"/>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15946" y="2981669"/>
            <a:ext cx="10349089" cy="854791"/>
          </a:xfrm>
        </p:spPr>
        <p:txBody>
          <a:bodyPr anchor="b">
            <a:normAutofit/>
          </a:bodyPr>
          <a:lstStyle/>
          <a:p>
            <a:r>
              <a:rPr lang="en-US" dirty="0"/>
              <a:t>Handling Imbalanced Data.</a:t>
            </a:r>
          </a:p>
        </p:txBody>
      </p:sp>
      <p:pic>
        <p:nvPicPr>
          <p:cNvPr id="6" name="Picture 5" descr="Chart, bar chart&#10;&#10;Description automatically generated">
            <a:extLst>
              <a:ext uri="{FF2B5EF4-FFF2-40B4-BE49-F238E27FC236}">
                <a16:creationId xmlns:a16="http://schemas.microsoft.com/office/drawing/2014/main" id="{B5042FF9-7841-5F26-841C-833676FEEF99}"/>
              </a:ext>
            </a:extLst>
          </p:cNvPr>
          <p:cNvPicPr>
            <a:picLocks noChangeAspect="1"/>
          </p:cNvPicPr>
          <p:nvPr/>
        </p:nvPicPr>
        <p:blipFill>
          <a:blip r:embed="rId2"/>
          <a:stretch>
            <a:fillRect/>
          </a:stretch>
        </p:blipFill>
        <p:spPr>
          <a:xfrm>
            <a:off x="715946" y="70394"/>
            <a:ext cx="10471342" cy="3062869"/>
          </a:xfrm>
          <a:prstGeom prst="rect">
            <a:avLst/>
          </a:prstGeom>
          <a:noFill/>
        </p:spPr>
      </p:pic>
      <p:sp>
        <p:nvSpPr>
          <p:cNvPr id="7" name="Text Placeholder 3">
            <a:extLst>
              <a:ext uri="{FF2B5EF4-FFF2-40B4-BE49-F238E27FC236}">
                <a16:creationId xmlns:a16="http://schemas.microsoft.com/office/drawing/2014/main" id="{98415673-560F-335A-E11E-B3B115A8930D}"/>
              </a:ext>
            </a:extLst>
          </p:cNvPr>
          <p:cNvSpPr txBox="1">
            <a:spLocks/>
          </p:cNvSpPr>
          <p:nvPr/>
        </p:nvSpPr>
        <p:spPr>
          <a:xfrm>
            <a:off x="139460" y="5907104"/>
            <a:ext cx="5884653" cy="732320"/>
          </a:xfrm>
          <a:prstGeom prst="rect">
            <a:avLst/>
          </a:prstGeom>
          <a:noFill/>
          <a:ln>
            <a:noFill/>
          </a:ln>
        </p:spPr>
        <p:txBody>
          <a:bodyPr vert="horz" lIns="0" tIns="216000" rIns="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90000"/>
              </a:lnSpc>
              <a:buFont typeface="Wingdings" panose="05000000000000000000" pitchFamily="2" charset="2"/>
              <a:buChar char="Ø"/>
            </a:pPr>
            <a:r>
              <a:rPr lang="en-US" sz="1600" dirty="0"/>
              <a:t>The best technique that gave us a high roc_auc score was </a:t>
            </a:r>
            <a:r>
              <a:rPr lang="en-US" sz="1600" b="1" dirty="0">
                <a:solidFill>
                  <a:srgbClr val="C00000"/>
                </a:solidFill>
              </a:rPr>
              <a:t>Random Under Sampling</a:t>
            </a:r>
            <a:r>
              <a:rPr lang="en-US" sz="1600" dirty="0"/>
              <a:t>  </a:t>
            </a:r>
          </a:p>
        </p:txBody>
      </p:sp>
      <p:pic>
        <p:nvPicPr>
          <p:cNvPr id="13" name="Picture 12">
            <a:extLst>
              <a:ext uri="{FF2B5EF4-FFF2-40B4-BE49-F238E27FC236}">
                <a16:creationId xmlns:a16="http://schemas.microsoft.com/office/drawing/2014/main" id="{EDCD3EE3-4829-CD04-12EB-BFBD17139F72}"/>
              </a:ext>
            </a:extLst>
          </p:cNvPr>
          <p:cNvPicPr>
            <a:picLocks noChangeAspect="1"/>
          </p:cNvPicPr>
          <p:nvPr/>
        </p:nvPicPr>
        <p:blipFill>
          <a:blip r:embed="rId3"/>
          <a:stretch>
            <a:fillRect/>
          </a:stretch>
        </p:blipFill>
        <p:spPr>
          <a:xfrm>
            <a:off x="8998098" y="4082473"/>
            <a:ext cx="2824447" cy="2702441"/>
          </a:xfrm>
          <a:prstGeom prst="rect">
            <a:avLst/>
          </a:prstGeom>
        </p:spPr>
      </p:pic>
      <p:sp>
        <p:nvSpPr>
          <p:cNvPr id="14" name="Text Placeholder 3">
            <a:extLst>
              <a:ext uri="{FF2B5EF4-FFF2-40B4-BE49-F238E27FC236}">
                <a16:creationId xmlns:a16="http://schemas.microsoft.com/office/drawing/2014/main" id="{7B49A39E-17D8-7940-37C4-2813D2841EF6}"/>
              </a:ext>
            </a:extLst>
          </p:cNvPr>
          <p:cNvSpPr txBox="1">
            <a:spLocks/>
          </p:cNvSpPr>
          <p:nvPr/>
        </p:nvSpPr>
        <p:spPr>
          <a:xfrm>
            <a:off x="4744529" y="4463696"/>
            <a:ext cx="3985403" cy="1643806"/>
          </a:xfrm>
          <a:prstGeom prst="rect">
            <a:avLst/>
          </a:prstGeom>
          <a:noFill/>
          <a:ln>
            <a:noFill/>
          </a:ln>
        </p:spPr>
        <p:txBody>
          <a:bodyPr vert="horz" lIns="0" tIns="216000" rIns="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90000"/>
              </a:lnSpc>
              <a:buFont typeface="Wingdings" panose="05000000000000000000" pitchFamily="2" charset="2"/>
              <a:buChar char="Ø"/>
            </a:pPr>
            <a:r>
              <a:rPr lang="en-US" sz="1600" dirty="0"/>
              <a:t>We use </a:t>
            </a:r>
            <a:r>
              <a:rPr lang="en-US" sz="1600" b="1" u="sng" dirty="0">
                <a:solidFill>
                  <a:srgbClr val="C00000"/>
                </a:solidFill>
              </a:rPr>
              <a:t>PCA</a:t>
            </a:r>
            <a:r>
              <a:rPr lang="en-US" sz="1600" dirty="0"/>
              <a:t> to reduce the dimension of our dataset to </a:t>
            </a:r>
            <a:r>
              <a:rPr lang="en-US" sz="1600" b="1" u="sng" dirty="0">
                <a:solidFill>
                  <a:srgbClr val="C00000"/>
                </a:solidFill>
              </a:rPr>
              <a:t>15</a:t>
            </a:r>
            <a:r>
              <a:rPr lang="en-US" sz="1600" dirty="0"/>
              <a:t> features because Imbalance techniques can generate data for only 15 features and our dataset is exceed this limit.</a:t>
            </a:r>
          </a:p>
        </p:txBody>
      </p:sp>
    </p:spTree>
    <p:extLst>
      <p:ext uri="{BB962C8B-B14F-4D97-AF65-F5344CB8AC3E}">
        <p14:creationId xmlns:p14="http://schemas.microsoft.com/office/powerpoint/2010/main" val="13019835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268857" y="4504240"/>
            <a:ext cx="11673762" cy="1797757"/>
          </a:xfrm>
        </p:spPr>
        <p:txBody>
          <a:bodyPr>
            <a:noAutofit/>
          </a:bodyPr>
          <a:lstStyle/>
          <a:p>
            <a:pPr algn="l">
              <a:lnSpc>
                <a:spcPct val="90000"/>
              </a:lnSpc>
            </a:pPr>
            <a:r>
              <a:rPr lang="en-US" sz="1600" dirty="0"/>
              <a:t>In this part, we use a different technique to handle object ‘String’ columns like:</a:t>
            </a:r>
          </a:p>
          <a:p>
            <a:pPr marL="285750" indent="-285750" algn="l">
              <a:lnSpc>
                <a:spcPct val="90000"/>
              </a:lnSpc>
              <a:buFont typeface="Wingdings" panose="05000000000000000000" pitchFamily="2" charset="2"/>
              <a:buChar char="ü"/>
            </a:pPr>
            <a:r>
              <a:rPr lang="en-US" sz="1600" dirty="0"/>
              <a:t>Label Encoder.</a:t>
            </a:r>
          </a:p>
          <a:p>
            <a:pPr marL="285750" indent="-285750" algn="l">
              <a:lnSpc>
                <a:spcPct val="90000"/>
              </a:lnSpc>
              <a:buFont typeface="Wingdings" panose="05000000000000000000" pitchFamily="2" charset="2"/>
              <a:buChar char="ü"/>
            </a:pPr>
            <a:r>
              <a:rPr lang="en-US" sz="1600" dirty="0"/>
              <a:t>One Hot Encoder.</a:t>
            </a:r>
          </a:p>
          <a:p>
            <a:pPr marL="285750" indent="-285750" algn="l">
              <a:lnSpc>
                <a:spcPct val="90000"/>
              </a:lnSpc>
              <a:buFont typeface="Wingdings" panose="05000000000000000000" pitchFamily="2" charset="2"/>
              <a:buChar char="ü"/>
            </a:pPr>
            <a:r>
              <a:rPr lang="en-US" sz="1600" dirty="0"/>
              <a:t>Hashing.</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3380340"/>
            <a:ext cx="10349089" cy="854791"/>
          </a:xfrm>
        </p:spPr>
        <p:txBody>
          <a:bodyPr anchor="b">
            <a:normAutofit/>
          </a:bodyPr>
          <a:lstStyle/>
          <a:p>
            <a:r>
              <a:rPr lang="en-US" dirty="0"/>
              <a:t>Handling Object Columns.</a:t>
            </a:r>
          </a:p>
        </p:txBody>
      </p:sp>
      <p:pic>
        <p:nvPicPr>
          <p:cNvPr id="5" name="Picture 4">
            <a:extLst>
              <a:ext uri="{FF2B5EF4-FFF2-40B4-BE49-F238E27FC236}">
                <a16:creationId xmlns:a16="http://schemas.microsoft.com/office/drawing/2014/main" id="{5CD54325-05AB-A90D-87C9-41FAE7A00768}"/>
              </a:ext>
            </a:extLst>
          </p:cNvPr>
          <p:cNvPicPr>
            <a:picLocks noChangeAspect="1"/>
          </p:cNvPicPr>
          <p:nvPr/>
        </p:nvPicPr>
        <p:blipFill>
          <a:blip r:embed="rId2"/>
          <a:stretch>
            <a:fillRect/>
          </a:stretch>
        </p:blipFill>
        <p:spPr>
          <a:xfrm>
            <a:off x="0" y="65498"/>
            <a:ext cx="4948226" cy="2754276"/>
          </a:xfrm>
          <a:prstGeom prst="rect">
            <a:avLst/>
          </a:prstGeom>
        </p:spPr>
      </p:pic>
      <p:pic>
        <p:nvPicPr>
          <p:cNvPr id="9" name="Picture 8">
            <a:extLst>
              <a:ext uri="{FF2B5EF4-FFF2-40B4-BE49-F238E27FC236}">
                <a16:creationId xmlns:a16="http://schemas.microsoft.com/office/drawing/2014/main" id="{A814A757-C5B0-0C25-4F65-14CD0CBFD4D0}"/>
              </a:ext>
            </a:extLst>
          </p:cNvPr>
          <p:cNvPicPr>
            <a:picLocks noChangeAspect="1"/>
          </p:cNvPicPr>
          <p:nvPr/>
        </p:nvPicPr>
        <p:blipFill>
          <a:blip r:embed="rId3"/>
          <a:stretch>
            <a:fillRect/>
          </a:stretch>
        </p:blipFill>
        <p:spPr>
          <a:xfrm>
            <a:off x="7851848" y="65498"/>
            <a:ext cx="4231193" cy="2908945"/>
          </a:xfrm>
          <a:prstGeom prst="rect">
            <a:avLst/>
          </a:prstGeom>
        </p:spPr>
      </p:pic>
      <p:pic>
        <p:nvPicPr>
          <p:cNvPr id="11" name="Picture 10">
            <a:extLst>
              <a:ext uri="{FF2B5EF4-FFF2-40B4-BE49-F238E27FC236}">
                <a16:creationId xmlns:a16="http://schemas.microsoft.com/office/drawing/2014/main" id="{885009FD-FCDB-CB4E-F773-18F2E2134145}"/>
              </a:ext>
            </a:extLst>
          </p:cNvPr>
          <p:cNvPicPr>
            <a:picLocks noChangeAspect="1"/>
          </p:cNvPicPr>
          <p:nvPr/>
        </p:nvPicPr>
        <p:blipFill>
          <a:blip r:embed="rId4"/>
          <a:stretch>
            <a:fillRect/>
          </a:stretch>
        </p:blipFill>
        <p:spPr>
          <a:xfrm>
            <a:off x="5034523" y="179937"/>
            <a:ext cx="2731028" cy="2525397"/>
          </a:xfrm>
          <a:prstGeom prst="rect">
            <a:avLst/>
          </a:prstGeom>
        </p:spPr>
      </p:pic>
    </p:spTree>
    <p:extLst>
      <p:ext uri="{BB962C8B-B14F-4D97-AF65-F5344CB8AC3E}">
        <p14:creationId xmlns:p14="http://schemas.microsoft.com/office/powerpoint/2010/main" val="25636903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E24048-C904-C03B-6734-D51C3ABFBFC8}"/>
              </a:ext>
            </a:extLst>
          </p:cNvPr>
          <p:cNvSpPr>
            <a:spLocks noGrp="1"/>
          </p:cNvSpPr>
          <p:nvPr>
            <p:ph type="body" sz="quarter" idx="11"/>
          </p:nvPr>
        </p:nvSpPr>
        <p:spPr>
          <a:xfrm>
            <a:off x="268857" y="4504240"/>
            <a:ext cx="11673762" cy="1258205"/>
          </a:xfrm>
        </p:spPr>
        <p:txBody>
          <a:bodyPr>
            <a:noAutofit/>
          </a:bodyPr>
          <a:lstStyle/>
          <a:p>
            <a:pPr algn="l">
              <a:lnSpc>
                <a:spcPct val="90000"/>
              </a:lnSpc>
            </a:pPr>
            <a:r>
              <a:rPr lang="en-US" sz="2400" dirty="0"/>
              <a:t>It’s noticed that our dataset contains outliers so we use the </a:t>
            </a:r>
            <a:r>
              <a:rPr lang="en-US" sz="2400" b="1" u="sng" dirty="0">
                <a:solidFill>
                  <a:srgbClr val="C00000"/>
                </a:solidFill>
              </a:rPr>
              <a:t>Robust</a:t>
            </a:r>
            <a:r>
              <a:rPr lang="en-US" sz="2400" dirty="0"/>
              <a:t> scaler to reduce the effect of outliers.</a:t>
            </a:r>
          </a:p>
        </p:txBody>
      </p:sp>
      <p:sp>
        <p:nvSpPr>
          <p:cNvPr id="3" name="Title 2">
            <a:extLst>
              <a:ext uri="{FF2B5EF4-FFF2-40B4-BE49-F238E27FC236}">
                <a16:creationId xmlns:a16="http://schemas.microsoft.com/office/drawing/2014/main" id="{92E3F585-17E9-1CF6-047A-42F36535F679}"/>
              </a:ext>
            </a:extLst>
          </p:cNvPr>
          <p:cNvSpPr>
            <a:spLocks noGrp="1"/>
          </p:cNvSpPr>
          <p:nvPr>
            <p:ph type="title"/>
          </p:nvPr>
        </p:nvSpPr>
        <p:spPr>
          <a:xfrm>
            <a:off x="732176" y="3380340"/>
            <a:ext cx="10349089" cy="854791"/>
          </a:xfrm>
        </p:spPr>
        <p:txBody>
          <a:bodyPr anchor="b">
            <a:normAutofit/>
          </a:bodyPr>
          <a:lstStyle/>
          <a:p>
            <a:r>
              <a:rPr lang="en-US" dirty="0"/>
              <a:t>Check and Handling Outliers</a:t>
            </a:r>
          </a:p>
        </p:txBody>
      </p:sp>
      <p:pic>
        <p:nvPicPr>
          <p:cNvPr id="6" name="Picture 5">
            <a:extLst>
              <a:ext uri="{FF2B5EF4-FFF2-40B4-BE49-F238E27FC236}">
                <a16:creationId xmlns:a16="http://schemas.microsoft.com/office/drawing/2014/main" id="{B62FC637-BEA5-50DB-7D32-6BF16B151AE3}"/>
              </a:ext>
            </a:extLst>
          </p:cNvPr>
          <p:cNvPicPr>
            <a:picLocks noChangeAspect="1"/>
          </p:cNvPicPr>
          <p:nvPr/>
        </p:nvPicPr>
        <p:blipFill>
          <a:blip r:embed="rId2"/>
          <a:stretch>
            <a:fillRect/>
          </a:stretch>
        </p:blipFill>
        <p:spPr>
          <a:xfrm>
            <a:off x="0" y="0"/>
            <a:ext cx="3967279" cy="3000254"/>
          </a:xfrm>
          <a:prstGeom prst="rect">
            <a:avLst/>
          </a:prstGeom>
        </p:spPr>
      </p:pic>
      <p:pic>
        <p:nvPicPr>
          <p:cNvPr id="8" name="Picture 7">
            <a:extLst>
              <a:ext uri="{FF2B5EF4-FFF2-40B4-BE49-F238E27FC236}">
                <a16:creationId xmlns:a16="http://schemas.microsoft.com/office/drawing/2014/main" id="{1810B51E-0DA8-369F-9EC2-BE214F72B017}"/>
              </a:ext>
            </a:extLst>
          </p:cNvPr>
          <p:cNvPicPr>
            <a:picLocks noChangeAspect="1"/>
          </p:cNvPicPr>
          <p:nvPr/>
        </p:nvPicPr>
        <p:blipFill>
          <a:blip r:embed="rId3"/>
          <a:stretch>
            <a:fillRect/>
          </a:stretch>
        </p:blipFill>
        <p:spPr>
          <a:xfrm>
            <a:off x="4218130" y="72600"/>
            <a:ext cx="3736819" cy="2825969"/>
          </a:xfrm>
          <a:prstGeom prst="rect">
            <a:avLst/>
          </a:prstGeom>
        </p:spPr>
      </p:pic>
      <p:pic>
        <p:nvPicPr>
          <p:cNvPr id="12" name="Picture 11">
            <a:extLst>
              <a:ext uri="{FF2B5EF4-FFF2-40B4-BE49-F238E27FC236}">
                <a16:creationId xmlns:a16="http://schemas.microsoft.com/office/drawing/2014/main" id="{D0E265BF-B434-064F-07C5-D0AC3BF8A2CF}"/>
              </a:ext>
            </a:extLst>
          </p:cNvPr>
          <p:cNvPicPr>
            <a:picLocks noChangeAspect="1"/>
          </p:cNvPicPr>
          <p:nvPr/>
        </p:nvPicPr>
        <p:blipFill>
          <a:blip r:embed="rId4"/>
          <a:stretch>
            <a:fillRect/>
          </a:stretch>
        </p:blipFill>
        <p:spPr>
          <a:xfrm>
            <a:off x="8205800" y="87142"/>
            <a:ext cx="3736819" cy="2825969"/>
          </a:xfrm>
          <a:prstGeom prst="rect">
            <a:avLst/>
          </a:prstGeom>
        </p:spPr>
      </p:pic>
    </p:spTree>
    <p:extLst>
      <p:ext uri="{BB962C8B-B14F-4D97-AF65-F5344CB8AC3E}">
        <p14:creationId xmlns:p14="http://schemas.microsoft.com/office/powerpoint/2010/main" val="7011385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b4199d-8c86-4086-ac86-a4af2716e4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81217D9692934D96AC21EA16DD1E44" ma:contentTypeVersion="15" ma:contentTypeDescription="Create a new document." ma:contentTypeScope="" ma:versionID="137bbc664d0437bafcefaa640a1bbc75">
  <xsd:schema xmlns:xsd="http://www.w3.org/2001/XMLSchema" xmlns:xs="http://www.w3.org/2001/XMLSchema" xmlns:p="http://schemas.microsoft.com/office/2006/metadata/properties" xmlns:ns3="b3b4199d-8c86-4086-ac86-a4af2716e45f" xmlns:ns4="792de202-117f-4f3f-8d43-e55e995bbb2a" targetNamespace="http://schemas.microsoft.com/office/2006/metadata/properties" ma:root="true" ma:fieldsID="b8a55e76dba73e530ec29904ca4d5e64" ns3:_="" ns4:_="">
    <xsd:import namespace="b3b4199d-8c86-4086-ac86-a4af2716e45f"/>
    <xsd:import namespace="792de202-117f-4f3f-8d43-e55e995bbb2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element ref="ns3:MediaServiceLocation"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b4199d-8c86-4086-ac86-a4af2716e4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descrip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2de202-117f-4f3f-8d43-e55e995bbb2a"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32F414-ADE8-454C-A099-A1E4791A888C}">
  <ds:schemaRefs>
    <ds:schemaRef ds:uri="http://schemas.openxmlformats.org/package/2006/metadata/core-properties"/>
    <ds:schemaRef ds:uri="http://purl.org/dc/dcmitype/"/>
    <ds:schemaRef ds:uri="http://schemas.microsoft.com/office/2006/documentManagement/types"/>
    <ds:schemaRef ds:uri="b3b4199d-8c86-4086-ac86-a4af2716e45f"/>
    <ds:schemaRef ds:uri="792de202-117f-4f3f-8d43-e55e995bbb2a"/>
    <ds:schemaRef ds:uri="http://schemas.microsoft.com/office/infopath/2007/PartnerControls"/>
    <ds:schemaRef ds:uri="http://purl.org/dc/term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75ECE45-8D0B-4E14-BFF9-E56DA88BE33E}">
  <ds:schemaRefs>
    <ds:schemaRef ds:uri="http://schemas.microsoft.com/sharepoint/v3/contenttype/forms"/>
  </ds:schemaRefs>
</ds:datastoreItem>
</file>

<file path=customXml/itemProps3.xml><?xml version="1.0" encoding="utf-8"?>
<ds:datastoreItem xmlns:ds="http://schemas.openxmlformats.org/officeDocument/2006/customXml" ds:itemID="{747ACFBF-5DFD-4F0C-ADA3-B57182C9C3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b4199d-8c86-4086-ac86-a4af2716e45f"/>
    <ds:schemaRef ds:uri="792de202-117f-4f3f-8d43-e55e995bbb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471</TotalTime>
  <Words>971</Words>
  <Application>Microsoft Office PowerPoint</Application>
  <PresentationFormat>Widescreen</PresentationFormat>
  <Paragraphs>100</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Abadi</vt:lpstr>
      <vt:lpstr>Arial</vt:lpstr>
      <vt:lpstr>Calibri</vt:lpstr>
      <vt:lpstr>Calibri Light</vt:lpstr>
      <vt:lpstr>Congenial Black</vt:lpstr>
      <vt:lpstr>Constantia</vt:lpstr>
      <vt:lpstr>Corbel</vt:lpstr>
      <vt:lpstr>Helvetica Light</vt:lpstr>
      <vt:lpstr>Raleway</vt:lpstr>
      <vt:lpstr>Wingdings</vt:lpstr>
      <vt:lpstr>Office Theme</vt:lpstr>
      <vt:lpstr>Credit Card Transactions Fraud Detection</vt:lpstr>
      <vt:lpstr>Agenda </vt:lpstr>
      <vt:lpstr>Problem Definition</vt:lpstr>
      <vt:lpstr>Dataset Description. Handling Dataset.</vt:lpstr>
      <vt:lpstr>Check Null Values</vt:lpstr>
      <vt:lpstr>Check Data imbalanced</vt:lpstr>
      <vt:lpstr>Handling Imbalanced Data.</vt:lpstr>
      <vt:lpstr>Handling Object Columns.</vt:lpstr>
      <vt:lpstr>Check and Handling Outliers</vt:lpstr>
      <vt:lpstr>Feature Selection</vt:lpstr>
      <vt:lpstr>Traditional Machine learning models</vt:lpstr>
      <vt:lpstr>PowerPoint Presentation</vt:lpstr>
      <vt:lpstr>PowerPoint Presentation</vt:lpstr>
      <vt:lpstr>PowerPoint Presentation</vt:lpstr>
      <vt:lpstr>PowerPoint Presentation</vt:lpstr>
      <vt:lpstr>PowerPoint Presentation</vt:lpstr>
      <vt:lpstr>PowerPoint Presentation</vt:lpstr>
      <vt:lpstr>Ensemble Models</vt:lpstr>
      <vt:lpstr>Random Forest Classifier</vt:lpstr>
      <vt:lpstr>Extra Trees Classifier</vt:lpstr>
      <vt:lpstr>XGBOOST Classifier</vt:lpstr>
      <vt:lpstr>LGBM Classifier</vt:lpstr>
      <vt:lpstr>Hist Gradient Boosting Classifier</vt:lpstr>
      <vt:lpstr>Voting Classifier</vt:lpstr>
      <vt:lpstr>Compare Between Ensemble Models</vt:lpstr>
      <vt:lpstr>Tunning Hist Gradient Boosting Classifier</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Transactions Fraud Detection</dc:title>
  <dc:creator>Hassan Elhefny</dc:creator>
  <cp:lastModifiedBy>Hassan Elhefny</cp:lastModifiedBy>
  <cp:revision>14</cp:revision>
  <dcterms:created xsi:type="dcterms:W3CDTF">2022-12-08T20:21:38Z</dcterms:created>
  <dcterms:modified xsi:type="dcterms:W3CDTF">2023-01-12T17:30:48Z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0x010100CE81217D9692934D96AC21EA16DD1E44</vt:lpwstr>
  </property>
</Properties>
</file>